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E80FA3A-2116-4F4E-BC8A-6B4941E2D88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DCA8CF5-6031-49D7-A5F6-BF3BD9A03E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Population Dynamics- Global Carrying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Infant Mortality and Life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Infant mortality- the number of infant deaths per 1000 births</a:t>
            </a:r>
          </a:p>
          <a:p>
            <a:r>
              <a:rPr lang="en-US" dirty="0" smtClean="0"/>
              <a:t>Life expectancy at birth- the predicted average length of life at birth</a:t>
            </a:r>
          </a:p>
          <a:p>
            <a:r>
              <a:rPr lang="en-US" dirty="0" smtClean="0"/>
              <a:t>Reflect quality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Carrying Capacity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2050 the UN projects a population of 7.5-10.3 </a:t>
            </a:r>
            <a:r>
              <a:rPr lang="en-US" dirty="0"/>
              <a:t>b</a:t>
            </a:r>
            <a:r>
              <a:rPr lang="en-US" dirty="0" smtClean="0"/>
              <a:t>illion people </a:t>
            </a:r>
          </a:p>
          <a:p>
            <a:r>
              <a:rPr lang="en-US" dirty="0" smtClean="0"/>
              <a:t>Can biosphere support these people? Will there be overpopulation? Is it already overpopulated?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Estimates of Carrying Capacity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estimate was 13.4 made by Anton Leeuwenhoek in 1679</a:t>
            </a:r>
          </a:p>
          <a:p>
            <a:r>
              <a:rPr lang="en-US" dirty="0" smtClean="0"/>
              <a:t>Now average of 10- 15 billion capacity </a:t>
            </a:r>
          </a:p>
          <a:p>
            <a:r>
              <a:rPr lang="en-US" dirty="0" smtClean="0"/>
              <a:t>Based off of logistics equation, habitable land, and available food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need food, water, fuel, </a:t>
            </a:r>
            <a:r>
              <a:rPr lang="en-US" dirty="0" err="1" smtClean="0"/>
              <a:t>buidling</a:t>
            </a:r>
            <a:r>
              <a:rPr lang="en-US" dirty="0" smtClean="0"/>
              <a:t> materials, and other requisites</a:t>
            </a:r>
          </a:p>
          <a:p>
            <a:r>
              <a:rPr lang="en-US" dirty="0" smtClean="0"/>
              <a:t>Ecological footprint- summarizes the aggregate land and water area appropriated by each nation to produce all resources it consumes and to absorb its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</a:t>
            </a:r>
            <a:r>
              <a:rPr lang="en-US" dirty="0" err="1" smtClean="0"/>
              <a:t>Footpring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ecologically productive areas: arable land, pasture, forest, ocean, built up land, and fossil energy land</a:t>
            </a:r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3074" name="Picture 2" descr="http://images4.fanpop.com/image/photos/20000000/Green-Forest-Wallpaper-green-20036604-1280-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7973"/>
            <a:ext cx="3886200" cy="304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ubblews.com/assets/images/news/1964167456_135989417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817"/>
            <a:ext cx="4587667" cy="304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2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Countries Vary greatly in their individual footprint size and their available ecological capacity</a:t>
            </a:r>
          </a:p>
          <a:p>
            <a:r>
              <a:rPr lang="en-US" dirty="0" smtClean="0"/>
              <a:t>The world was already in ecological deficit when studies were conducted to understand carrying capacity </a:t>
            </a:r>
          </a:p>
        </p:txBody>
      </p:sp>
    </p:spTree>
    <p:extLst>
      <p:ext uri="{BB962C8B-B14F-4D97-AF65-F5344CB8AC3E}">
        <p14:creationId xmlns:p14="http://schemas.microsoft.com/office/powerpoint/2010/main" val="33354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Beliefs:</a:t>
            </a:r>
          </a:p>
          <a:p>
            <a:r>
              <a:rPr lang="en-US" dirty="0" smtClean="0"/>
              <a:t>We will run out of food</a:t>
            </a:r>
          </a:p>
          <a:p>
            <a:r>
              <a:rPr lang="en-US" dirty="0" smtClean="0"/>
              <a:t>Limited by suitable space</a:t>
            </a:r>
          </a:p>
          <a:p>
            <a:r>
              <a:rPr lang="en-US" dirty="0" smtClean="0"/>
              <a:t>Run out of nonrenewable resources</a:t>
            </a:r>
          </a:p>
          <a:p>
            <a:r>
              <a:rPr lang="en-US" dirty="0" smtClean="0"/>
              <a:t>Human population growth has no practical limits due to technology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Ecologists can determine an average population size, though not as important as the variation in numbers from year to year</a:t>
            </a:r>
          </a:p>
          <a:p>
            <a:r>
              <a:rPr lang="en-US" dirty="0" smtClean="0"/>
              <a:t>Population Dynamics-focuses on complex interactions between biotic and abiotic factors that cause variation in population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8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and Fluctuation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Long-term studies challenge early hypothesis that large mammals have stable populations</a:t>
            </a:r>
          </a:p>
          <a:p>
            <a:r>
              <a:rPr lang="en-US" dirty="0" smtClean="0"/>
              <a:t>However large animals are more stable than smaller ones (moose vs. Dungeness crab)</a:t>
            </a:r>
          </a:p>
          <a:p>
            <a:r>
              <a:rPr lang="en-US" dirty="0" smtClean="0"/>
              <a:t>Dynamics of populations result from a complex interaction of biotic and abiotic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Metapopulations and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Metapopulation</a:t>
            </a:r>
            <a:r>
              <a:rPr lang="en-US" dirty="0" smtClean="0"/>
              <a:t>-a group of populations</a:t>
            </a:r>
          </a:p>
          <a:p>
            <a:r>
              <a:rPr lang="en-US" dirty="0" smtClean="0"/>
              <a:t>Immigration and emigration can influence populations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populations fluctuate at unpredictable intervals while others undergo regular boom-and-bust cycles</a:t>
            </a:r>
          </a:p>
          <a:p>
            <a:r>
              <a:rPr lang="en-US" dirty="0" smtClean="0"/>
              <a:t>Some mammals like voles fluctuate in 3-4 year cycles</a:t>
            </a:r>
          </a:p>
          <a:p>
            <a:r>
              <a:rPr lang="en-US" dirty="0" err="1" smtClean="0"/>
              <a:t>Snowshow</a:t>
            </a:r>
            <a:r>
              <a:rPr lang="en-US" dirty="0" smtClean="0"/>
              <a:t> hares and lynx- 10 year cycles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0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Global Human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366707" cy="35089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Population explosion of humans since 1650</a:t>
            </a:r>
          </a:p>
          <a:p>
            <a:r>
              <a:rPr lang="en-US" dirty="0" smtClean="0"/>
              <a:t>Unlikely any other animal experienced this kind of growth</a:t>
            </a:r>
          </a:p>
          <a:p>
            <a:r>
              <a:rPr lang="en-US" dirty="0" smtClean="0"/>
              <a:t>Grows by 201,000 people each day</a:t>
            </a:r>
          </a:p>
          <a:p>
            <a:r>
              <a:rPr lang="en-US" dirty="0" smtClean="0"/>
              <a:t>Rate of growth began to slow during the 1960’s </a:t>
            </a:r>
          </a:p>
          <a:p>
            <a:r>
              <a:rPr lang="en-US" dirty="0" smtClean="0"/>
              <a:t>Declines are result of fundamental changes in population dynamics due to diseases and voluntary control</a:t>
            </a:r>
            <a:endParaRPr lang="en-US" dirty="0"/>
          </a:p>
        </p:txBody>
      </p:sp>
      <p:pic>
        <p:nvPicPr>
          <p:cNvPr id="2050" name="Picture 2" descr="http://www.amerika.org/wp-content/uploads/overpopst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364807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2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Population dynamics vary widely from region to region</a:t>
            </a:r>
          </a:p>
          <a:p>
            <a:r>
              <a:rPr lang="en-US" dirty="0" smtClean="0"/>
              <a:t>In stable regions: birth rate equals death rate</a:t>
            </a:r>
          </a:p>
          <a:p>
            <a:r>
              <a:rPr lang="en-US" dirty="0" smtClean="0"/>
              <a:t>Demographic Transition- movement from High birth rate – high death rate to low birth rate – low death rate</a:t>
            </a:r>
          </a:p>
          <a:p>
            <a:r>
              <a:rPr lang="en-US" dirty="0" smtClean="0"/>
              <a:t>Associated with an increase in quality of health care and sanitation as well as improved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290508" cy="3508977"/>
          </a:xfrm>
        </p:spPr>
        <p:txBody>
          <a:bodyPr/>
          <a:lstStyle/>
          <a:p>
            <a:r>
              <a:rPr lang="en-US" dirty="0" smtClean="0"/>
              <a:t>In developed nations populations are near equilibrium (growth rate about .1% per year)</a:t>
            </a:r>
          </a:p>
          <a:p>
            <a:r>
              <a:rPr lang="en-US" dirty="0" smtClean="0"/>
              <a:t>Unique feature of humans is ability to plan and use contraception 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026" name="Picture 2" descr="http://www.eoearth.org/files/114101_114200/114156/250px-Average_life_expectancy_at_bi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3352800" cy="248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6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variable is age structure, the relative number of individuals of each age</a:t>
            </a:r>
          </a:p>
          <a:p>
            <a:r>
              <a:rPr lang="en-US" dirty="0" smtClean="0"/>
              <a:t>Can predict population growth trends and illuminate social conditions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1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120</TotalTime>
  <Words>506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Ecology </vt:lpstr>
      <vt:lpstr>Population Dynamics</vt:lpstr>
      <vt:lpstr>Stability and Fluctuation</vt:lpstr>
      <vt:lpstr>Metapopulations and Immigration</vt:lpstr>
      <vt:lpstr>Population Cycles</vt:lpstr>
      <vt:lpstr>The Global Human Population</vt:lpstr>
      <vt:lpstr>Regional Patterns</vt:lpstr>
      <vt:lpstr>Regional Patterns</vt:lpstr>
      <vt:lpstr>Age Structure </vt:lpstr>
      <vt:lpstr>Infant Mortality and Life Expectancy</vt:lpstr>
      <vt:lpstr>Global Carrying Capacity </vt:lpstr>
      <vt:lpstr>Estimates of Carrying Capacity </vt:lpstr>
      <vt:lpstr>Ecological Footprint</vt:lpstr>
      <vt:lpstr>Ecological Footpring</vt:lpstr>
      <vt:lpstr>Ecological Footprint</vt:lpstr>
      <vt:lpstr>Ecological Footprint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>Kip</dc:creator>
  <cp:lastModifiedBy>Windows User</cp:lastModifiedBy>
  <cp:revision>5</cp:revision>
  <dcterms:created xsi:type="dcterms:W3CDTF">2013-04-22T00:39:10Z</dcterms:created>
  <dcterms:modified xsi:type="dcterms:W3CDTF">2013-04-22T14:06:45Z</dcterms:modified>
</cp:coreProperties>
</file>