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B4636-FD97-458D-9C5A-184EFE7CFCB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9B715-C592-4446-9872-B0A884E8095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B4636-FD97-458D-9C5A-184EFE7CFCB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B715-C592-4446-9872-B0A884E809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B4636-FD97-458D-9C5A-184EFE7CFCB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B715-C592-4446-9872-B0A884E809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7B4636-FD97-458D-9C5A-184EFE7CFCB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5B9B715-C592-4446-9872-B0A884E8095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B4636-FD97-458D-9C5A-184EFE7CFCB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B715-C592-4446-9872-B0A884E8095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B4636-FD97-458D-9C5A-184EFE7CFCB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B715-C592-4446-9872-B0A884E8095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B715-C592-4446-9872-B0A884E809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B4636-FD97-458D-9C5A-184EFE7CFCB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B4636-FD97-458D-9C5A-184EFE7CFCB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B715-C592-4446-9872-B0A884E8095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B4636-FD97-458D-9C5A-184EFE7CFCB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B715-C592-4446-9872-B0A884E809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7B4636-FD97-458D-9C5A-184EFE7CFCB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B9B715-C592-4446-9872-B0A884E8095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B4636-FD97-458D-9C5A-184EFE7CFCB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9B715-C592-4446-9872-B0A884E8095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7B4636-FD97-458D-9C5A-184EFE7CFCB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5B9B715-C592-4446-9872-B0A884E8095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Adrien Sandercock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Period Granville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Ecology Project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Aren’t necessarily numerous like dominant species, but they too exert strong control due to their critical niche</a:t>
            </a:r>
          </a:p>
          <a:p>
            <a:r>
              <a:rPr lang="en-US" dirty="0" smtClean="0"/>
              <a:t>Maintain the balance of </a:t>
            </a:r>
            <a:r>
              <a:rPr lang="en-US" smtClean="0"/>
              <a:t>the community</a:t>
            </a:r>
            <a:endParaRPr lang="en-US" dirty="0" smtClean="0"/>
          </a:p>
          <a:p>
            <a:r>
              <a:rPr lang="en-US" dirty="0" smtClean="0"/>
              <a:t>Example: sea otters eat urchins, which eat kelp; in areas with abundant sea otters, there are few urchins and large kelp forests, but in areas with fewer of the otters, there are lots of urchins and no kelp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Keystone Species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Interspecific</a:t>
            </a:r>
            <a:r>
              <a:rPr lang="en-US" dirty="0" smtClean="0"/>
              <a:t> relationship that benefits both species</a:t>
            </a:r>
          </a:p>
          <a:p>
            <a:r>
              <a:rPr lang="en-US" dirty="0" smtClean="0"/>
              <a:t>Examples: ants and the acacia, clown fish and sea anemone</a:t>
            </a:r>
          </a:p>
          <a:p>
            <a:r>
              <a:rPr lang="en-US" dirty="0" smtClean="0"/>
              <a:t>Can involve evolution of related adaptations</a:t>
            </a:r>
          </a:p>
          <a:p>
            <a:r>
              <a:rPr lang="en-US" dirty="0" smtClean="0"/>
              <a:t>For example, flowering plants attract their pollinators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Mutualism	</a:t>
            </a:r>
            <a:endParaRPr lang="en-US" dirty="0"/>
          </a:p>
        </p:txBody>
      </p:sp>
      <p:pic>
        <p:nvPicPr>
          <p:cNvPr id="4" name="Picture 3" descr="clownfi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3962400"/>
            <a:ext cx="2924175" cy="1895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Interspecific</a:t>
            </a:r>
            <a:r>
              <a:rPr lang="en-US" dirty="0" smtClean="0"/>
              <a:t> relationship where one species benefits, and the other is neither helped nor harmed</a:t>
            </a:r>
          </a:p>
          <a:p>
            <a:r>
              <a:rPr lang="en-US" dirty="0" smtClean="0"/>
              <a:t>Difficult to document due to the fact that close contact nearly always affects both species</a:t>
            </a:r>
          </a:p>
          <a:p>
            <a:r>
              <a:rPr lang="en-US" dirty="0" smtClean="0"/>
              <a:t>Examples: “hitchhiking” algae that grow on turtle shells, birds that feed on insects flushed from the plants by cattle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Commensalism</a:t>
            </a:r>
            <a:endParaRPr lang="en-US" dirty="0"/>
          </a:p>
        </p:txBody>
      </p:sp>
      <p:pic>
        <p:nvPicPr>
          <p:cNvPr id="4" name="Picture 3" descr="Commenalism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4267200"/>
            <a:ext cx="3200400" cy="22219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Interspecific</a:t>
            </a:r>
            <a:r>
              <a:rPr lang="en-US" dirty="0" smtClean="0"/>
              <a:t> relations can often drive evolution</a:t>
            </a:r>
          </a:p>
          <a:p>
            <a:pPr lvl="1"/>
            <a:r>
              <a:rPr lang="en-US" dirty="0" smtClean="0"/>
              <a:t>Predation</a:t>
            </a:r>
          </a:p>
          <a:p>
            <a:pPr lvl="1"/>
            <a:r>
              <a:rPr lang="en-US" dirty="0" smtClean="0"/>
              <a:t>Competition</a:t>
            </a:r>
          </a:p>
          <a:p>
            <a:pPr lvl="1"/>
            <a:r>
              <a:rPr lang="en-US" dirty="0" err="1" smtClean="0"/>
              <a:t>Coevolution</a:t>
            </a:r>
            <a:endParaRPr lang="en-US" dirty="0" smtClean="0"/>
          </a:p>
          <a:p>
            <a:r>
              <a:rPr lang="en-US" dirty="0" err="1" smtClean="0"/>
              <a:t>Coevolution</a:t>
            </a:r>
            <a:r>
              <a:rPr lang="en-US" dirty="0" smtClean="0"/>
              <a:t>-reciprocal evolutionary adaptations of two interacting species</a:t>
            </a:r>
          </a:p>
          <a:p>
            <a:pPr lvl="1"/>
            <a:r>
              <a:rPr lang="en-US" dirty="0" smtClean="0"/>
              <a:t>Genetic change in one organism is tied to that in the other</a:t>
            </a:r>
          </a:p>
          <a:p>
            <a:pPr lvl="1"/>
            <a:r>
              <a:rPr lang="en-US" dirty="0" smtClean="0"/>
              <a:t>True </a:t>
            </a:r>
            <a:r>
              <a:rPr lang="en-US" dirty="0" err="1" smtClean="0"/>
              <a:t>coevolution</a:t>
            </a:r>
            <a:r>
              <a:rPr lang="en-US" dirty="0" smtClean="0"/>
              <a:t> is rare; most organisms are guided by predation and competition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Species Diversity- the variety of kinds of organisms that make up a community</a:t>
            </a:r>
          </a:p>
          <a:p>
            <a:r>
              <a:rPr lang="en-US" dirty="0" smtClean="0"/>
              <a:t>2 Components: species richness and relative abundance</a:t>
            </a:r>
          </a:p>
          <a:p>
            <a:r>
              <a:rPr lang="en-US" dirty="0" smtClean="0"/>
              <a:t>Species Richness- total number of different species in the community</a:t>
            </a:r>
          </a:p>
          <a:p>
            <a:r>
              <a:rPr lang="en-US" dirty="0" smtClean="0"/>
              <a:t>Relative Abundance- proportion each species represent of the total individuals in the community</a:t>
            </a:r>
          </a:p>
          <a:p>
            <a:r>
              <a:rPr lang="en-US" dirty="0" smtClean="0"/>
              <a:t>Diversity is vital to maintaining ecological balance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Species Diversity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Feeding relationships between organisms in a community</a:t>
            </a:r>
          </a:p>
          <a:p>
            <a:r>
              <a:rPr lang="en-US" dirty="0" smtClean="0"/>
              <a:t>Transfer of food energy up the trophic levels</a:t>
            </a:r>
          </a:p>
          <a:p>
            <a:r>
              <a:rPr lang="en-US" dirty="0" smtClean="0"/>
              <a:t>Sun &gt; Producer (Plant) &gt; Primary Consumer (Herbivore) &gt; Secondary Consumer (Carnivore) &gt; Tertiary Consumers &gt; Quaternary Consumers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Trophic Structure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chains link together to form food webs</a:t>
            </a:r>
          </a:p>
          <a:p>
            <a:r>
              <a:rPr lang="en-US" dirty="0" smtClean="0"/>
              <a:t>Links species based on who eats whom</a:t>
            </a:r>
          </a:p>
          <a:p>
            <a:r>
              <a:rPr lang="en-US" dirty="0" smtClean="0"/>
              <a:t>Similar species within a trophic level are often grouped together to simplify huge webs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Webs</a:t>
            </a:r>
            <a:endParaRPr lang="en-US" dirty="0"/>
          </a:p>
        </p:txBody>
      </p:sp>
      <p:pic>
        <p:nvPicPr>
          <p:cNvPr id="4" name="Picture 3" descr="food_w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3283394"/>
            <a:ext cx="3429000" cy="32761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Each food chain generally has only a few links, rarely surpassing seven, and staying mostly at a max length of five (first pointed out by Charles Elton, 1920s)</a:t>
            </a:r>
          </a:p>
          <a:p>
            <a:r>
              <a:rPr lang="en-US" sz="2000" dirty="0" smtClean="0"/>
              <a:t>There are two main hypotheses regarding this: </a:t>
            </a:r>
          </a:p>
          <a:p>
            <a:pPr lvl="1"/>
            <a:r>
              <a:rPr lang="en-US" sz="2000" dirty="0" smtClean="0"/>
              <a:t>Energetic Hypothesis</a:t>
            </a:r>
          </a:p>
          <a:p>
            <a:pPr lvl="1"/>
            <a:r>
              <a:rPr lang="en-US" sz="2000" dirty="0" smtClean="0"/>
              <a:t>Dynamic Stability Hypothesis</a:t>
            </a:r>
          </a:p>
          <a:p>
            <a:r>
              <a:rPr lang="en-US" sz="2000" dirty="0" smtClean="0"/>
              <a:t>*Energetic Hypothesis- </a:t>
            </a:r>
          </a:p>
          <a:p>
            <a:pPr lvl="1"/>
            <a:r>
              <a:rPr lang="en-US" sz="1800" dirty="0" smtClean="0"/>
              <a:t>length of food chain limits efficiency of the transfer of energy </a:t>
            </a:r>
          </a:p>
          <a:p>
            <a:pPr lvl="1"/>
            <a:r>
              <a:rPr lang="en-US" sz="1800" dirty="0" smtClean="0"/>
              <a:t>more energy in photosynthetic communities means a longer possible length</a:t>
            </a:r>
          </a:p>
          <a:p>
            <a:pPr lvl="1"/>
            <a:r>
              <a:rPr lang="en-US" sz="1800" dirty="0" smtClean="0"/>
              <a:t>10% of energy in each trophic level is passed on to the consumer</a:t>
            </a:r>
            <a:endParaRPr lang="en-US" sz="1500" dirty="0" smtClean="0"/>
          </a:p>
          <a:p>
            <a:r>
              <a:rPr lang="en-US" sz="2000" dirty="0" smtClean="0"/>
              <a:t>Dynamic Stability hypothesis- long food chains are less stable and vulnerable to population fluctuation; changes in lower trophic levels are magnified in the upper levels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on Food Chain Length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Dominant species- those in a community that are the most abundant or have the largest collective biomass</a:t>
            </a:r>
          </a:p>
          <a:p>
            <a:r>
              <a:rPr lang="en-US" dirty="0" smtClean="0"/>
              <a:t>Have a powerful control over the occurrence and distribution of other species</a:t>
            </a:r>
          </a:p>
          <a:p>
            <a:r>
              <a:rPr lang="en-US" dirty="0" smtClean="0"/>
              <a:t>Example: sugar maples, dominant in many eastern North American forests- impacts </a:t>
            </a:r>
            <a:r>
              <a:rPr lang="en-US" dirty="0" err="1" smtClean="0"/>
              <a:t>abiotic</a:t>
            </a:r>
            <a:r>
              <a:rPr lang="en-US" dirty="0" smtClean="0"/>
              <a:t> factors like shading and soil nutrients</a:t>
            </a:r>
          </a:p>
          <a:p>
            <a:r>
              <a:rPr lang="en-US" dirty="0" smtClean="0"/>
              <a:t>Example: American chestnut, formerly dominant in eastern North American deciduous forests; wiped out by fungal blight</a:t>
            </a:r>
          </a:p>
          <a:p>
            <a:r>
              <a:rPr lang="en-US" dirty="0" smtClean="0"/>
              <a:t>Elimination of the dominant species can kill species that depend on it, but also allows other species to compete better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Dominant Species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548</TotalTime>
  <Words>537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Ecology Project</vt:lpstr>
      <vt:lpstr>Mutualism </vt:lpstr>
      <vt:lpstr>Commensalism</vt:lpstr>
      <vt:lpstr>Adaptation</vt:lpstr>
      <vt:lpstr>Species Diversity</vt:lpstr>
      <vt:lpstr>Trophic Structure</vt:lpstr>
      <vt:lpstr>Food Webs</vt:lpstr>
      <vt:lpstr>Limits on Food Chain Length</vt:lpstr>
      <vt:lpstr>Dominant Species</vt:lpstr>
      <vt:lpstr>Keystone Species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Adrien Sandercock</dc:creator>
  <cp:lastModifiedBy>Windows User</cp:lastModifiedBy>
  <cp:revision>16</cp:revision>
  <dcterms:created xsi:type="dcterms:W3CDTF">2013-04-23T02:03:33Z</dcterms:created>
  <dcterms:modified xsi:type="dcterms:W3CDTF">2013-04-23T13:43:46Z</dcterms:modified>
</cp:coreProperties>
</file>