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>
        <p:scale>
          <a:sx n="75" d="100"/>
          <a:sy n="75" d="100"/>
        </p:scale>
        <p:origin x="-10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C1000D-02A3-4EDC-A316-2E4A68C884C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D65482-3771-4B9F-96CD-D945EB4802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799"/>
          </a:xfrm>
        </p:spPr>
        <p:txBody>
          <a:bodyPr>
            <a:noAutofit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Biological and Geographical Processes Move Nutrients Between Organic and Inorganic Parts of the Ecosystem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77000" cy="1295400"/>
          </a:xfrm>
        </p:spPr>
        <p:txBody>
          <a:bodyPr anchor="ctr">
            <a:normAutofit fontScale="70000" lnSpcReduction="20000"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Concept 54.4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7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By Nida Ahmed</a:t>
            </a:r>
            <a:endParaRPr lang="en-US" sz="7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Decomposition and Nutrient 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rates at which nutrients cycle in different ecosystems are extremely variable as a result of variable rates of decomposition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Temperature and the availability of water affect rates of decomposition and the nutrient cycling times. 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rate of decomposition increases with actual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evapotranspiration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(the process where water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is transferred from the land to the atmosphere by evaporation from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soil).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 aquatic ecosystems, decomposition in anaerobic mud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can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take 50 years or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Vegetation and Nutrient 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Nutrient cycling is strongly regulated by vegetation.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Long-term ecological research (LTER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)-led by Herbert Bormann and Gene Likens- monitors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dynamics of ecosystems over long periods of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time.</a:t>
            </a:r>
          </a:p>
          <a:p>
            <a:pPr fontAlgn="base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Hubbard Brook Experimental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Forest, a deciduous forest with several valleys, each drained by a small creek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has been studied since 1963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team determined that internal cycling in a terrestrial ecosystem preserves most of the mineral nutrients.</a:t>
            </a:r>
          </a:p>
          <a:p>
            <a:pPr fontAlgn="base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Soon after, some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areas were completely logged and then sprayed with herbicides for three years to prevent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regrowth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of plants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fontAlgn="base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Water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runoff from the altered watershed increased by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30–40% because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there were no plants to absorb and transpire water from the soil.</a:t>
            </a:r>
          </a:p>
          <a:p>
            <a:pPr fontAlgn="base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This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study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showed that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amount of nutrients leaving an intact forest ecosystem is controlled by the plants.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2743200"/>
            <a:ext cx="51450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END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Chemical elements are only available in limited amounts.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recycling of chemical elements is important for life on Earth.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Biogeochemical cycles-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Nutrient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circuits that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involve both biotic and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abiotic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components of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ecosystems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Two general categories of biogeochemical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cycles: global and regional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Global:  When gaseous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forms of carbon, oxygen, sulfur, and nitrogen occur in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atmosphere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Local: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Elements that are less mobile in the environment, such as phosphorus, potassium, calcium, and trace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elements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Soil is the main source of these elements.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 Cycling</a:t>
            </a:r>
            <a:endParaRPr lang="en-US" dirty="0"/>
          </a:p>
        </p:txBody>
      </p:sp>
      <p:pic>
        <p:nvPicPr>
          <p:cNvPr id="4" name="Content Placeholder 3" descr="nutrient cyclin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371600"/>
            <a:ext cx="5119598" cy="4906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	There are several important biogeochemical cycles such as the water cycle, the nitrogen cycle, the carbon cycle, and the phosphorus cycle.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3657600" cy="4876800"/>
          </a:xfrm>
        </p:spPr>
        <p:txBody>
          <a:bodyPr>
            <a:normAutofit fontScale="62500" lnSpcReduction="20000"/>
          </a:bodyPr>
          <a:lstStyle/>
          <a:p>
            <a:pPr lvl="1" fontAlgn="base"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Water is needed for all organisms. It also influences the rates of ecosystems processes. 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oceans contain 97% of the water in the biosphere.</a:t>
            </a:r>
          </a:p>
          <a:p>
            <a:pPr lvl="2" fontAlgn="base"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2% is bound as ice, and 1% is in lakes, rivers, and groundwater.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Evaporation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of liquid water by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the sun,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condensation of water vapor into clouds, and precipitation.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Transpiration by </a:t>
            </a: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plants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moves significant amounts of water.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900" dirty="0" smtClean="0">
                <a:solidFill>
                  <a:schemeClr val="accent2">
                    <a:lumMod val="50000"/>
                  </a:schemeClr>
                </a:solidFill>
              </a:rPr>
              <a:t>Surface flow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returns water to the oceans.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Content Placeholder 5" descr="water cycle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2286000"/>
            <a:ext cx="4626926" cy="3204147"/>
          </a:xfrm>
        </p:spPr>
      </p:pic>
      <p:cxnSp>
        <p:nvCxnSpPr>
          <p:cNvPr id="8" name="Straight Connector 7"/>
          <p:cNvCxnSpPr/>
          <p:nvPr/>
        </p:nvCxnSpPr>
        <p:spPr>
          <a:xfrm>
            <a:off x="685800" y="33528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Nitrogen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4114800" cy="4953000"/>
          </a:xfrm>
        </p:spPr>
        <p:txBody>
          <a:bodyPr>
            <a:noAutofit/>
          </a:bodyPr>
          <a:lstStyle/>
          <a:p>
            <a:pPr lvl="1" fontAlgn="base">
              <a:buFont typeface="Wingdings" pitchFamily="2" charset="2"/>
              <a:buChar char="§"/>
            </a:pP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Nitrogen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is a component of amino acids, proteins, and nucleic acids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. It can also be a limiting plant nutrient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Plants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and algae can use ammonium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or nitrate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1500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Animals can use only organic forms of nitrogen.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Nitrogen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soils and the sediments of lakes, rivers, and oceans.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Nitrogen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enters ecosystems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through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bacterial nitrogen fixation.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 err="1" smtClean="0">
                <a:solidFill>
                  <a:schemeClr val="accent2">
                    <a:lumMod val="50000"/>
                  </a:schemeClr>
                </a:solidFill>
              </a:rPr>
              <a:t>Ammonification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by bacteria decomposes organic nitrogen.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In nitrification, bacteria convert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Ammonia to Nitrate </a:t>
            </a:r>
            <a:endParaRPr lang="en-US" sz="1500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>
              <a:buFont typeface="Wingdings" pitchFamily="2" charset="2"/>
              <a:buChar char="§"/>
            </a:pP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sz="1500" dirty="0" err="1">
                <a:solidFill>
                  <a:schemeClr val="accent2">
                    <a:lumMod val="50000"/>
                  </a:schemeClr>
                </a:solidFill>
              </a:rPr>
              <a:t>denitrification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, bacteria use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Nitrate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for metabolism instead of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instead of oxygen </a:t>
            </a:r>
            <a:r>
              <a:rPr lang="en-US" sz="1500" dirty="0">
                <a:solidFill>
                  <a:schemeClr val="accent2">
                    <a:lumMod val="50000"/>
                  </a:schemeClr>
                </a:solidFill>
              </a:rPr>
              <a:t>releasing </a:t>
            </a:r>
            <a:r>
              <a:rPr lang="en-US" sz="1500" dirty="0" smtClean="0">
                <a:solidFill>
                  <a:schemeClr val="accent2">
                    <a:lumMod val="50000"/>
                  </a:schemeClr>
                </a:solidFill>
              </a:rPr>
              <a:t>nitrogen gas.</a:t>
            </a:r>
            <a:endParaRPr lang="en-US" sz="15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nitrogen cycle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438400"/>
            <a:ext cx="3657600" cy="27340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4038600" cy="4525963"/>
          </a:xfrm>
        </p:spPr>
        <p:txBody>
          <a:bodyPr>
            <a:normAutofit fontScale="85000" lnSpcReduction="10000"/>
          </a:bodyPr>
          <a:lstStyle/>
          <a:p>
            <a:pPr lvl="1" fontAlgn="base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Carbon forms a framework for the organic molecules.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Autotrophs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convert carbon dioxide to organic molecules that are used by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heterotrophs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major reservoirs of carbon include fossil fuels, soils, aquatic sediments, the oceans, plant and animal biomass, and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atmosphere.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Photosynthesis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by plants and phytoplankton fixes atmospheric CO2.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CO2 is added to the atmosphere by cellular respiration of producers and consumers.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arbon cycle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619756"/>
            <a:ext cx="3657600" cy="2532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Phosphorus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fontScale="32500" lnSpcReduction="20000"/>
          </a:bodyPr>
          <a:lstStyle/>
          <a:p>
            <a:pPr lvl="1" fontAlgn="base">
              <a:buFont typeface="Wingdings" pitchFamily="2" charset="2"/>
              <a:buChar char="§"/>
            </a:pP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</a:rPr>
              <a:t>Phosphorus </a:t>
            </a:r>
            <a:r>
              <a:rPr lang="en-US" sz="5600" dirty="0">
                <a:solidFill>
                  <a:schemeClr val="accent2">
                    <a:lumMod val="50000"/>
                  </a:schemeClr>
                </a:solidFill>
              </a:rPr>
              <a:t>is a component of nucleic acids, phospholipids, and ATP and other energy-storing molecules.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</a:rPr>
              <a:t>PO</a:t>
            </a: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  <a:latin typeface="Calibri"/>
              </a:rPr>
              <a:t>₄ᵌ- (phosphate) is the only</a:t>
            </a: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</a:rPr>
              <a:t> important inorganic form of phosphorus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5600" dirty="0">
                <a:solidFill>
                  <a:schemeClr val="accent2">
                    <a:lumMod val="50000"/>
                  </a:schemeClr>
                </a:solidFill>
              </a:rPr>
              <a:t>major reservoir of phosphorus is sedimentary rocks of marine origin.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</a:rPr>
              <a:t>Weathering </a:t>
            </a:r>
            <a:r>
              <a:rPr lang="en-US" sz="5600" dirty="0">
                <a:solidFill>
                  <a:schemeClr val="accent2">
                    <a:lumMod val="50000"/>
                  </a:schemeClr>
                </a:solidFill>
              </a:rPr>
              <a:t>of rocks gradually adds phosphate to </a:t>
            </a:r>
            <a:r>
              <a:rPr lang="en-US" sz="5600" dirty="0" smtClean="0">
                <a:solidFill>
                  <a:schemeClr val="accent2">
                    <a:lumMod val="50000"/>
                  </a:schemeClr>
                </a:solidFill>
              </a:rPr>
              <a:t>soil.</a:t>
            </a:r>
            <a:endParaRPr lang="en-US" sz="5600" dirty="0">
              <a:solidFill>
                <a:schemeClr val="accent2">
                  <a:lumMod val="50000"/>
                </a:schemeClr>
              </a:solidFill>
            </a:endParaRPr>
          </a:p>
          <a:p>
            <a:pPr lvl="1" fontAlgn="base">
              <a:buFont typeface="Wingdings" pitchFamily="2" charset="2"/>
              <a:buChar char="§"/>
            </a:pPr>
            <a:r>
              <a:rPr lang="en-US" sz="5600" dirty="0">
                <a:solidFill>
                  <a:schemeClr val="accent2">
                    <a:lumMod val="50000"/>
                  </a:schemeClr>
                </a:solidFill>
              </a:rPr>
              <a:t>Phosphate may be taken up by producers and incorporated into organic material.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5600" dirty="0">
                <a:solidFill>
                  <a:schemeClr val="accent2">
                    <a:lumMod val="50000"/>
                  </a:schemeClr>
                </a:solidFill>
              </a:rPr>
              <a:t>It is returned to soil or water through decomposition of biomass or excretion by consumers.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phosphorus cycle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376874"/>
            <a:ext cx="3657600" cy="3018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688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Biological and Geographical Processes Move Nutrients Between Organic and Inorganic Parts of the Ecosystem</vt:lpstr>
      <vt:lpstr>PowerPoint Presentation</vt:lpstr>
      <vt:lpstr>Chemical Cycling</vt:lpstr>
      <vt:lpstr>Nutrient Cycling</vt:lpstr>
      <vt:lpstr>PowerPoint Presentation</vt:lpstr>
      <vt:lpstr>The Water Cycle</vt:lpstr>
      <vt:lpstr>The Nitrogen Cycle</vt:lpstr>
      <vt:lpstr>The Carbon Cycle</vt:lpstr>
      <vt:lpstr>The Phosphorus Cycle</vt:lpstr>
      <vt:lpstr>Decomposition and Nutrient Cycling</vt:lpstr>
      <vt:lpstr>Vegetation and Nutrient Cycling</vt:lpstr>
      <vt:lpstr>…Continued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and Geographical Processes Move Nutrients Between Organic and Inorganic Parts of the Ecosystem</dc:title>
  <dc:creator>Nida</dc:creator>
  <cp:lastModifiedBy>Windows User</cp:lastModifiedBy>
  <cp:revision>1</cp:revision>
  <dcterms:created xsi:type="dcterms:W3CDTF">2013-04-22T04:18:35Z</dcterms:created>
  <dcterms:modified xsi:type="dcterms:W3CDTF">2013-04-22T14:35:06Z</dcterms:modified>
</cp:coreProperties>
</file>