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02" r:id="rId1"/>
  </p:sldMasterIdLst>
  <p:notesMasterIdLst>
    <p:notesMasterId r:id="rId3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78" r:id="rId3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9" autoAdjust="0"/>
    <p:restoredTop sz="92689" autoAdjust="0"/>
  </p:normalViewPr>
  <p:slideViewPr>
    <p:cSldViewPr snapToGrid="0" snapToObjects="1">
      <p:cViewPr varScale="1">
        <p:scale>
          <a:sx n="72" d="100"/>
          <a:sy n="72" d="100"/>
        </p:scale>
        <p:origin x="-109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408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2A86CC-7888-8943-88BE-17BFF36FC0C1}" type="datetimeFigureOut">
              <a:rPr lang="en-US" smtClean="0"/>
              <a:t>4/24/2013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B6BCEF-BE3E-FC47-9DBE-AEDF5D6D90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8265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Say: The different types of biomes are determined by both</a:t>
            </a:r>
            <a:r>
              <a:rPr lang="en-US" baseline="0" dirty="0" smtClean="0"/>
              <a:t> biotic and </a:t>
            </a:r>
            <a:r>
              <a:rPr lang="en-US" baseline="0" dirty="0" err="1" smtClean="0"/>
              <a:t>abiotic</a:t>
            </a:r>
            <a:r>
              <a:rPr lang="en-US" baseline="0" dirty="0" smtClean="0"/>
              <a:t> factors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B6BCEF-BE3E-FC47-9DBE-AEDF5D6D904A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These plants have</a:t>
            </a:r>
            <a:r>
              <a:rPr lang="en-US" baseline="0" dirty="0" smtClean="0"/>
              <a:t> adapted so that they can thrive in periodically anaerobic water/soil</a:t>
            </a:r>
          </a:p>
          <a:p>
            <a:r>
              <a:rPr lang="en-US" baseline="0" dirty="0" smtClean="0"/>
              <a:t>Draining and filling has destroyed up to 90% of wetlands in some regions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B6BCEF-BE3E-FC47-9DBE-AEDF5D6D904A}" type="slidenum">
              <a:rPr lang="en-US" smtClean="0"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Picture of a</a:t>
            </a:r>
            <a:r>
              <a:rPr lang="en-US" baseline="0" dirty="0" smtClean="0"/>
              <a:t> stream in Sweden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B6BCEF-BE3E-FC47-9DBE-AEDF5D6D904A}" type="slidenum">
              <a:rPr lang="en-US" smtClean="0"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Terrestrial</a:t>
            </a:r>
            <a:r>
              <a:rPr lang="en-US" baseline="0" dirty="0" smtClean="0"/>
              <a:t> vegetation provides most of the food for aquatic consumers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B6BCEF-BE3E-FC47-9DBE-AEDF5D6D904A}" type="slidenum">
              <a:rPr lang="en-US" smtClean="0"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Like on</a:t>
            </a:r>
            <a:r>
              <a:rPr lang="en-US" baseline="0" dirty="0" smtClean="0"/>
              <a:t> the Savanna trip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B6BCEF-BE3E-FC47-9DBE-AEDF5D6D904A}" type="slidenum">
              <a:rPr lang="en-US" smtClean="0"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Often</a:t>
            </a:r>
            <a:r>
              <a:rPr lang="en-US" baseline="0" dirty="0" smtClean="0"/>
              <a:t> used as mating grounds</a:t>
            </a:r>
          </a:p>
          <a:p>
            <a:r>
              <a:rPr lang="en-US" baseline="0" dirty="0" smtClean="0"/>
              <a:t>Picture is of an estuary in Australia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B6BCEF-BE3E-FC47-9DBE-AEDF5D6D904A}" type="slidenum">
              <a:rPr lang="en-US" smtClean="0"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Beaches</a:t>
            </a:r>
            <a:r>
              <a:rPr lang="en-US" baseline="0" dirty="0" smtClean="0"/>
              <a:t> are intertidal zones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B6BCEF-BE3E-FC47-9DBE-AEDF5D6D904A}" type="slidenum">
              <a:rPr lang="en-US" smtClean="0"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Animals</a:t>
            </a:r>
            <a:r>
              <a:rPr lang="en-US" baseline="0" dirty="0" smtClean="0"/>
              <a:t> sometimes bury themselves in the mud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B6BCEF-BE3E-FC47-9DBE-AEDF5D6D904A}" type="slidenum">
              <a:rPr lang="en-US" smtClean="0"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Because of higher</a:t>
            </a:r>
            <a:r>
              <a:rPr lang="en-US" baseline="0" dirty="0" smtClean="0"/>
              <a:t> water clarity, </a:t>
            </a:r>
            <a:r>
              <a:rPr lang="en-US" dirty="0" err="1" smtClean="0"/>
              <a:t>Photic</a:t>
            </a:r>
            <a:r>
              <a:rPr lang="en-US" dirty="0" smtClean="0"/>
              <a:t> zone extends to greater depths than in costal marine waters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B6BCEF-BE3E-FC47-9DBE-AEDF5D6D904A}" type="slidenum">
              <a:rPr lang="en-US" smtClean="0"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Depleting fish stocks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B6BCEF-BE3E-FC47-9DBE-AEDF5D6D904A}" type="slidenum">
              <a:rPr lang="en-US" smtClean="0"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They</a:t>
            </a:r>
            <a:r>
              <a:rPr lang="en-US" baseline="0" dirty="0" smtClean="0"/>
              <a:t> like to stay between about 18 to 30 degrees 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B6BCEF-BE3E-FC47-9DBE-AEDF5D6D904A}" type="slidenum">
              <a:rPr lang="en-US" smtClean="0"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- Biologists distinguish between freshwater and marine biomes on the basis of physical and chemical differences</a:t>
            </a:r>
          </a:p>
          <a:p>
            <a:pPr>
              <a:buFontTx/>
              <a:buChar char="-"/>
            </a:pPr>
            <a:r>
              <a:rPr lang="en-US" dirty="0" smtClean="0"/>
              <a:t>Largest Marine Biomes are the oceans</a:t>
            </a:r>
            <a:r>
              <a:rPr lang="en-US" baseline="0" dirty="0" smtClean="0"/>
              <a:t> and the evaporation of the ocean provides most of the planet’s rainfall</a:t>
            </a:r>
          </a:p>
          <a:p>
            <a:pPr>
              <a:buFontTx/>
              <a:buChar char="-"/>
            </a:pPr>
            <a:r>
              <a:rPr lang="en-US" baseline="0" dirty="0" smtClean="0"/>
              <a:t>Examples of Freshwater are lakes, streams, rivers, and wetlands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B6BCEF-BE3E-FC47-9DBE-AEDF5D6D904A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High diversity of fish and invertebrates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B6BCEF-BE3E-FC47-9DBE-AEDF5D6D904A}" type="slidenum">
              <a:rPr lang="en-US" smtClean="0"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-Light intensity decreases</a:t>
            </a:r>
            <a:r>
              <a:rPr lang="en-US" baseline="0" dirty="0" smtClean="0"/>
              <a:t> as you get deeper into the water so the area where there is enough light for photosynthesis is called the the </a:t>
            </a:r>
            <a:r>
              <a:rPr lang="en-US" baseline="0" dirty="0" err="1" smtClean="0"/>
              <a:t>photic</a:t>
            </a:r>
            <a:r>
              <a:rPr lang="en-US" baseline="0" dirty="0" smtClean="0"/>
              <a:t> zone and vise versa for the other zone</a:t>
            </a:r>
          </a:p>
          <a:p>
            <a:r>
              <a:rPr lang="en-US" baseline="0" dirty="0" smtClean="0"/>
              <a:t>-Benthic zone is made up of sand and inorganic and organic sediments</a:t>
            </a:r>
          </a:p>
          <a:p>
            <a:r>
              <a:rPr lang="en-US" baseline="0" dirty="0" smtClean="0"/>
              <a:t>-Deepest regions of ocean floor are known as the abyssal zone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B6BCEF-BE3E-FC47-9DBE-AEDF5D6D904A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Top:</a:t>
            </a:r>
            <a:r>
              <a:rPr lang="en-US" baseline="0" dirty="0" smtClean="0"/>
              <a:t> Freshwater Biomes</a:t>
            </a:r>
          </a:p>
          <a:p>
            <a:r>
              <a:rPr lang="en-US" baseline="0" dirty="0" smtClean="0"/>
              <a:t>Bottom: Marine </a:t>
            </a:r>
            <a:r>
              <a:rPr lang="en-US" baseline="0" dirty="0" err="1" smtClean="0"/>
              <a:t>BIomes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B6BCEF-BE3E-FC47-9DBE-AEDF5D6D904A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Lake stratification</a:t>
            </a:r>
            <a:r>
              <a:rPr lang="en-US" baseline="0" dirty="0" smtClean="0"/>
              <a:t> is exaggerated during the summer and winter</a:t>
            </a:r>
          </a:p>
          <a:p>
            <a:r>
              <a:rPr lang="en-US" baseline="0" dirty="0" smtClean="0"/>
              <a:t>Result of this stratification is a </a:t>
            </a:r>
            <a:r>
              <a:rPr lang="en-US" baseline="0" dirty="0" err="1" smtClean="0"/>
              <a:t>thermocline</a:t>
            </a:r>
            <a:r>
              <a:rPr lang="en-US" baseline="0" dirty="0" smtClean="0"/>
              <a:t>– explain that if you think about it you swimming like down down down...it’d be the area with a greater temperature difference than the others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B6BCEF-BE3E-FC47-9DBE-AEDF5D6D904A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Examples:</a:t>
            </a:r>
            <a:r>
              <a:rPr lang="en-US" baseline="0" dirty="0" smtClean="0"/>
              <a:t> Phytoplankton must live in an area where the degree of light penetration is good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B6BCEF-BE3E-FC47-9DBE-AEDF5D6D904A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-Can</a:t>
            </a:r>
            <a:r>
              <a:rPr lang="en-US" baseline="0" dirty="0" smtClean="0"/>
              <a:t> range from ponds to huge lakes </a:t>
            </a:r>
          </a:p>
          <a:p>
            <a:r>
              <a:rPr lang="en-US" baseline="0" dirty="0" smtClean="0"/>
              <a:t>-Page 1091 in the book shows that like during the summer and winter there is a larger difference in temperatures in the lake which produces the lake but during the spring and fall, the temperatures are more uniform</a:t>
            </a:r>
          </a:p>
          <a:p>
            <a:r>
              <a:rPr lang="en-US" baseline="0" dirty="0" smtClean="0"/>
              <a:t>-</a:t>
            </a:r>
            <a:r>
              <a:rPr lang="en-US" baseline="0" dirty="0" err="1" smtClean="0"/>
              <a:t>Oligotrophic</a:t>
            </a:r>
            <a:r>
              <a:rPr lang="en-US" baseline="0" dirty="0" smtClean="0"/>
              <a:t> lakes are </a:t>
            </a:r>
            <a:r>
              <a:rPr lang="en-US" dirty="0" smtClean="0"/>
              <a:t>nutrient-poor, oxygen-rich and a low amount of decomposable organic matter</a:t>
            </a:r>
          </a:p>
          <a:p>
            <a:r>
              <a:rPr lang="en-US" dirty="0" smtClean="0"/>
              <a:t>-</a:t>
            </a:r>
            <a:r>
              <a:rPr lang="en-US" dirty="0" err="1" smtClean="0"/>
              <a:t>Eutrophic</a:t>
            </a:r>
            <a:r>
              <a:rPr lang="en-US" dirty="0" smtClean="0"/>
              <a:t> lakes are : nutrient-rich, often depleted of oxygen and a high amount of decomposable organic matter</a:t>
            </a:r>
          </a:p>
          <a:p>
            <a:r>
              <a:rPr lang="en-US" dirty="0" smtClean="0"/>
              <a:t>-</a:t>
            </a:r>
            <a:r>
              <a:rPr lang="en-US" dirty="0" err="1" smtClean="0"/>
              <a:t>Oligotrophic</a:t>
            </a:r>
            <a:r>
              <a:rPr lang="en-US" baseline="0" dirty="0" smtClean="0"/>
              <a:t> lakes tend to have less surface area relative to their depth than </a:t>
            </a:r>
            <a:r>
              <a:rPr lang="en-US" baseline="0" dirty="0" err="1" smtClean="0"/>
              <a:t>eutrophic</a:t>
            </a:r>
            <a:endParaRPr lang="en-US" baseline="0" dirty="0" smtClean="0"/>
          </a:p>
          <a:p>
            <a:r>
              <a:rPr lang="en-US" baseline="0" dirty="0" smtClean="0"/>
              <a:t>-</a:t>
            </a:r>
            <a:r>
              <a:rPr lang="en-US" baseline="0" dirty="0" err="1" smtClean="0"/>
              <a:t>Oligotrophic</a:t>
            </a:r>
            <a:r>
              <a:rPr lang="en-US" baseline="0" dirty="0" smtClean="0"/>
              <a:t> lakes can become more </a:t>
            </a:r>
            <a:r>
              <a:rPr lang="en-US" baseline="0" dirty="0" err="1" smtClean="0"/>
              <a:t>eutrophic</a:t>
            </a:r>
            <a:r>
              <a:rPr lang="en-US" baseline="0" dirty="0" smtClean="0"/>
              <a:t> as runoff adds sediments and nutrients to the lake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B6BCEF-BE3E-FC47-9DBE-AEDF5D6D904A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Rates</a:t>
            </a:r>
            <a:r>
              <a:rPr lang="en-US" baseline="0" dirty="0" smtClean="0"/>
              <a:t> of photosynthesis are higher in </a:t>
            </a:r>
            <a:r>
              <a:rPr lang="en-US" baseline="0" dirty="0" err="1" smtClean="0"/>
              <a:t>eutrophic</a:t>
            </a:r>
            <a:r>
              <a:rPr lang="en-US" baseline="0" dirty="0" smtClean="0"/>
              <a:t> lakes than in </a:t>
            </a:r>
            <a:r>
              <a:rPr lang="en-US" baseline="0" dirty="0" err="1" smtClean="0"/>
              <a:t>oligotrophic</a:t>
            </a:r>
            <a:r>
              <a:rPr lang="en-US" baseline="0" dirty="0" smtClean="0"/>
              <a:t> lakes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B6BCEF-BE3E-FC47-9DBE-AEDF5D6D904A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Example</a:t>
            </a:r>
            <a:r>
              <a:rPr lang="en-US" baseline="0" dirty="0" smtClean="0"/>
              <a:t> of Wetland: Okefenokee National Wetland Reserve, swamps, bogs</a:t>
            </a:r>
          </a:p>
          <a:p>
            <a:r>
              <a:rPr lang="en-US" baseline="0" dirty="0" smtClean="0"/>
              <a:t>High organic production and decomposition in wetlands causes them to be low in dissolved oxygen</a:t>
            </a:r>
          </a:p>
          <a:p>
            <a:r>
              <a:rPr lang="en-US" baseline="0" dirty="0" smtClean="0"/>
              <a:t>Fringe Wetlands: water is flowing back and forth because of rising lake levels and tidal action </a:t>
            </a:r>
            <a:r>
              <a:rPr lang="en-US" baseline="0" dirty="0" err="1" smtClean="0">
                <a:sym typeface="Wingdings"/>
              </a:rPr>
              <a:t></a:t>
            </a:r>
            <a:r>
              <a:rPr lang="en-US" baseline="0" dirty="0" smtClean="0">
                <a:sym typeface="Wingdings"/>
              </a:rPr>
              <a:t> fringe wetlands are both freshwater and marine wetlands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B6BCEF-BE3E-FC47-9DBE-AEDF5D6D904A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5648D-267C-4F54-90B5-C36298A60516}" type="datetimeFigureOut">
              <a:rPr lang="en-US" smtClean="0"/>
              <a:pPr/>
              <a:t>4/24/2013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2B71-8991-4516-A01E-F1A9ACD28B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DDD3B-D2CC-1349-AC63-89174C6DFF6C}" type="datetimeFigureOut">
              <a:rPr lang="en-US" smtClean="0"/>
              <a:t>4/24/2013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2F389-64E4-334B-92E3-AEF24966AB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DDD3B-D2CC-1349-AC63-89174C6DFF6C}" type="datetimeFigureOut">
              <a:rPr lang="en-US" smtClean="0"/>
              <a:t>4/24/2013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2F389-64E4-334B-92E3-AEF24966AB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DDD3B-D2CC-1349-AC63-89174C6DFF6C}" type="datetimeFigureOut">
              <a:rPr lang="en-US" smtClean="0"/>
              <a:t>4/24/2013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2F389-64E4-334B-92E3-AEF24966AB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5648D-267C-4F54-90B5-C36298A60516}" type="datetimeFigureOut">
              <a:rPr lang="en-US" smtClean="0"/>
              <a:pPr/>
              <a:t>4/24/2013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2B71-8991-4516-A01E-F1A9ACD28B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DDD3B-D2CC-1349-AC63-89174C6DFF6C}" type="datetimeFigureOut">
              <a:rPr lang="en-US" smtClean="0"/>
              <a:t>4/24/2013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2F389-64E4-334B-92E3-AEF24966AB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DDD3B-D2CC-1349-AC63-89174C6DFF6C}" type="datetimeFigureOut">
              <a:rPr lang="en-US" smtClean="0"/>
              <a:t>4/24/2013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2F389-64E4-334B-92E3-AEF24966AB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DDD3B-D2CC-1349-AC63-89174C6DFF6C}" type="datetimeFigureOut">
              <a:rPr lang="en-US" smtClean="0"/>
              <a:t>4/24/2013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2F389-64E4-334B-92E3-AEF24966AB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DDD3B-D2CC-1349-AC63-89174C6DFF6C}" type="datetimeFigureOut">
              <a:rPr lang="en-US" smtClean="0"/>
              <a:t>4/24/2013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2F389-64E4-334B-92E3-AEF24966AB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DDD3B-D2CC-1349-AC63-89174C6DFF6C}" type="datetimeFigureOut">
              <a:rPr lang="en-US" smtClean="0"/>
              <a:t>4/24/2013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2F389-64E4-334B-92E3-AEF24966AB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DDD3B-D2CC-1349-AC63-89174C6DFF6C}" type="datetimeFigureOut">
              <a:rPr lang="en-US" smtClean="0"/>
              <a:t>4/24/2013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142F389-64E4-334B-92E3-AEF24966AB26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3DDDD3B-D2CC-1349-AC63-89174C6DFF6C}" type="datetimeFigureOut">
              <a:rPr lang="en-US" smtClean="0"/>
              <a:t>4/24/2013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142F389-64E4-334B-92E3-AEF24966AB26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hyperlink" Target="http://bio1152.nicerweb.com/Locked/media/ch52/52_18fGeorgiaEstuary-L.jpg" TargetMode="External"/><Relationship Id="rId13" Type="http://schemas.openxmlformats.org/officeDocument/2006/relationships/hyperlink" Target="http://switchboard.nrdc.org/blogs/fbeinecke/Healthy.coral.reef.No.Title.jpg" TargetMode="External"/><Relationship Id="rId3" Type="http://schemas.openxmlformats.org/officeDocument/2006/relationships/hyperlink" Target="http://tbsecosystemsold.wikispaces.com/file/view/PelagicZoneDiagram.gif/59246702/672x608/PelagicZoneDiagram.gif" TargetMode="External"/><Relationship Id="rId7" Type="http://schemas.openxmlformats.org/officeDocument/2006/relationships/hyperlink" Target="http://www.nomoresweden.com/wp-content/uploads/stream.gif" TargetMode="External"/><Relationship Id="rId12" Type="http://schemas.openxmlformats.org/officeDocument/2006/relationships/hyperlink" Target="http://25.media.tumblr.com/tumblr_l5se7s9ltc1qajqdmo1_500.jpg" TargetMode="External"/><Relationship Id="rId2" Type="http://schemas.openxmlformats.org/officeDocument/2006/relationships/hyperlink" Target="http://www.zo.utexas.edu/faculty/sjasper/images/50.18.gif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www.fws.gov/refuge/rainwater_basin_wmd/" TargetMode="External"/><Relationship Id="rId11" Type="http://schemas.openxmlformats.org/officeDocument/2006/relationships/hyperlink" Target="http://2.bp.blogspot.com/-jaO3LBzVAn0/ThS_4zl7xkI/AAAAAAAAAPY/1_dZUrOghfg/s1600/Caribbean+Cruise+2007+-+Disney+Magic+-+Open+Ocean+-+Skyline.jpg" TargetMode="External"/><Relationship Id="rId5" Type="http://schemas.openxmlformats.org/officeDocument/2006/relationships/hyperlink" Target="http://mo.water.usgs.gov/current_studies/richards/wetlands/images/ebwa.jpg" TargetMode="External"/><Relationship Id="rId10" Type="http://schemas.openxmlformats.org/officeDocument/2006/relationships/hyperlink" Target="http://img.ehowcdn.com/article-new/ehow/images/a06/ap/tc/intertidal-zone_-800x800.jpg" TargetMode="External"/><Relationship Id="rId4" Type="http://schemas.openxmlformats.org/officeDocument/2006/relationships/hyperlink" Target="http://deq.mt.gov/wqinfo/wetlands/LacustrineFringe.mcpx" TargetMode="External"/><Relationship Id="rId9" Type="http://schemas.openxmlformats.org/officeDocument/2006/relationships/hyperlink" Target="http://upload.wikimedia.org/wikipedia/commons/9/9e/Estuary_mouth.jpg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Ecology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Kelsey Brown</a:t>
            </a:r>
          </a:p>
          <a:p>
            <a:r>
              <a:rPr lang="en-US" dirty="0" smtClean="0"/>
              <a:t>AP Biology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Lakes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47088"/>
            <a:ext cx="4622800" cy="4813110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Photosynthetic Organisms</a:t>
            </a:r>
          </a:p>
          <a:p>
            <a:pPr lvl="1"/>
            <a:r>
              <a:rPr lang="en-US" sz="2000" dirty="0" smtClean="0"/>
              <a:t>Littoral zone: shallow well lighted water close to shore</a:t>
            </a:r>
          </a:p>
          <a:p>
            <a:pPr lvl="2"/>
            <a:r>
              <a:rPr lang="en-US" sz="1600" dirty="0" smtClean="0"/>
              <a:t>Rooted and floating aquatic plants</a:t>
            </a:r>
          </a:p>
          <a:p>
            <a:pPr lvl="1"/>
            <a:r>
              <a:rPr lang="en-US" sz="2000" dirty="0" err="1" smtClean="0"/>
              <a:t>Limnetic</a:t>
            </a:r>
            <a:r>
              <a:rPr lang="en-US" sz="2000" dirty="0" smtClean="0"/>
              <a:t> Zone: further away from shore and water is too deep to support rooted plants</a:t>
            </a:r>
          </a:p>
          <a:p>
            <a:pPr lvl="2"/>
            <a:r>
              <a:rPr lang="en-US" sz="1600" dirty="0" smtClean="0"/>
              <a:t>Phytoplankton and </a:t>
            </a:r>
            <a:r>
              <a:rPr lang="en-US" sz="1600" dirty="0" err="1" smtClean="0"/>
              <a:t>Cyanobacteria</a:t>
            </a:r>
            <a:endParaRPr lang="en-US" sz="1600" dirty="0" smtClean="0"/>
          </a:p>
          <a:p>
            <a:r>
              <a:rPr lang="en-US" sz="2400" dirty="0" smtClean="0"/>
              <a:t>Animals</a:t>
            </a:r>
          </a:p>
          <a:p>
            <a:pPr lvl="1"/>
            <a:r>
              <a:rPr lang="en-US" sz="2000" dirty="0" err="1" smtClean="0"/>
              <a:t>Limnetic</a:t>
            </a:r>
            <a:r>
              <a:rPr lang="en-US" sz="2000" dirty="0" smtClean="0"/>
              <a:t> zone: Zooplankton and Phytoplankton</a:t>
            </a:r>
          </a:p>
          <a:p>
            <a:pPr lvl="1"/>
            <a:r>
              <a:rPr lang="en-US" sz="2000" dirty="0" smtClean="0"/>
              <a:t>Benthic </a:t>
            </a:r>
            <a:r>
              <a:rPr lang="en-US" sz="2000" dirty="0" err="1" smtClean="0"/>
              <a:t>zone:variety</a:t>
            </a:r>
            <a:r>
              <a:rPr lang="en-US" sz="2000" dirty="0" smtClean="0"/>
              <a:t> of invertebrates</a:t>
            </a:r>
          </a:p>
          <a:p>
            <a:pPr lvl="1"/>
            <a:r>
              <a:rPr lang="en-US" sz="2000" dirty="0" smtClean="0"/>
              <a:t>Fish live in all zones with sufficient oxygen</a:t>
            </a:r>
          </a:p>
          <a:p>
            <a:pPr lvl="1"/>
            <a:endParaRPr lang="en-US" sz="1000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0" y="1847088"/>
            <a:ext cx="3606800" cy="2351722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Human Impact</a:t>
            </a:r>
          </a:p>
          <a:p>
            <a:pPr lvl="1"/>
            <a:r>
              <a:rPr lang="en-US" sz="2000" dirty="0" smtClean="0"/>
              <a:t>Pollution by runoff from fertilized land and dumping waste leads to nutrient enrichment</a:t>
            </a:r>
          </a:p>
          <a:p>
            <a:pPr lvl="2"/>
            <a:r>
              <a:rPr lang="en-US" sz="1600" dirty="0" smtClean="0"/>
              <a:t>Causes algal blooms, oxygen depletion and fish kills</a:t>
            </a:r>
            <a:endParaRPr 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Wetlands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Wetland: an area covered with water for a long enough period to support for a long enough period</a:t>
            </a:r>
          </a:p>
          <a:p>
            <a:r>
              <a:rPr lang="en-US" dirty="0" smtClean="0"/>
              <a:t>Very productive biome</a:t>
            </a:r>
          </a:p>
          <a:p>
            <a:r>
              <a:rPr lang="en-US" dirty="0" smtClean="0"/>
              <a:t>Chemical Environment</a:t>
            </a:r>
          </a:p>
          <a:p>
            <a:pPr lvl="1"/>
            <a:r>
              <a:rPr lang="en-US" dirty="0" smtClean="0"/>
              <a:t>Water and soils are periodically low in dissolved oxygen</a:t>
            </a:r>
          </a:p>
          <a:p>
            <a:pPr lvl="1"/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Basin Wetlands: develop in shallow basins ranging from upland depressions to filled-in lakes and ponds</a:t>
            </a:r>
          </a:p>
          <a:p>
            <a:r>
              <a:rPr lang="en-US" dirty="0" err="1" smtClean="0"/>
              <a:t>Riverine</a:t>
            </a:r>
            <a:r>
              <a:rPr lang="en-US" dirty="0" smtClean="0"/>
              <a:t> Wetland: develop along shallow and periodically flooded banks of rivers and streams</a:t>
            </a:r>
          </a:p>
          <a:p>
            <a:r>
              <a:rPr lang="en-US" dirty="0" smtClean="0"/>
              <a:t>Fringe Wetlands: occur along coasts of large lakes and seas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Basin Wetland</a:t>
            </a:r>
            <a:endParaRPr lang="en-US" dirty="0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99170" y="2272088"/>
            <a:ext cx="5303367" cy="3171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Riverine</a:t>
            </a:r>
            <a:r>
              <a:rPr lang="en-US" dirty="0" smtClean="0"/>
              <a:t> Wetland</a:t>
            </a:r>
            <a:endParaRPr lang="en-US" dirty="0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05290" y="2201905"/>
            <a:ext cx="4874863" cy="3656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Fringe Wetland</a:t>
            </a:r>
            <a:endParaRPr lang="en-US" dirty="0"/>
          </a:p>
        </p:txBody>
      </p:sp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5835" y="2358401"/>
            <a:ext cx="5039350" cy="4001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Wetlands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Life in Wetlands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en-US" dirty="0" smtClean="0"/>
              <a:t>Human Impact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92500"/>
          </a:bodyPr>
          <a:lstStyle/>
          <a:p>
            <a:pPr algn="ctr"/>
            <a:r>
              <a:rPr lang="en-US" dirty="0" smtClean="0"/>
              <a:t>Water saturated soils favor growth of plants like floating pond </a:t>
            </a:r>
            <a:r>
              <a:rPr lang="en-US" dirty="0" err="1" smtClean="0"/>
              <a:t>lillies</a:t>
            </a:r>
            <a:r>
              <a:rPr lang="en-US" dirty="0" smtClean="0"/>
              <a:t> and cattails </a:t>
            </a:r>
          </a:p>
          <a:p>
            <a:pPr algn="ctr"/>
            <a:r>
              <a:rPr lang="en-US" dirty="0" smtClean="0"/>
              <a:t>Woody plants dominate swamps </a:t>
            </a:r>
          </a:p>
          <a:p>
            <a:pPr algn="ctr"/>
            <a:r>
              <a:rPr lang="en-US" dirty="0" smtClean="0"/>
              <a:t>Sphagnum mosses dominate bogs</a:t>
            </a:r>
          </a:p>
          <a:p>
            <a:pPr algn="ctr"/>
            <a:r>
              <a:rPr lang="en-US" dirty="0" smtClean="0"/>
              <a:t>Home to invertebrates and birds</a:t>
            </a:r>
          </a:p>
          <a:p>
            <a:pPr algn="ctr"/>
            <a:r>
              <a:rPr lang="en-US" dirty="0" smtClean="0"/>
              <a:t>Herbivores: crustaceans, insect larvae and muskrats</a:t>
            </a:r>
          </a:p>
          <a:p>
            <a:pPr algn="ctr"/>
            <a:r>
              <a:rPr lang="en-US" dirty="0" smtClean="0"/>
              <a:t>Carnivores: dragonflies, otters, alligators and owls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algn="ctr"/>
            <a:r>
              <a:rPr lang="en-US" dirty="0" smtClean="0"/>
              <a:t>Draining and filling in the wetlands 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19130" y="2729948"/>
            <a:ext cx="455874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Picture a stream in Sweden!</a:t>
            </a:r>
            <a:endParaRPr lang="en-US" sz="4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Streams and Rivers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dirty="0"/>
              <a:t>H</a:t>
            </a:r>
            <a:r>
              <a:rPr lang="en-US" dirty="0" smtClean="0"/>
              <a:t>ave a current</a:t>
            </a:r>
          </a:p>
          <a:p>
            <a:pPr algn="ctr"/>
            <a:r>
              <a:rPr lang="en-US" dirty="0" smtClean="0"/>
              <a:t>Headwater Streams: cold, clear, turbulent and swift</a:t>
            </a:r>
          </a:p>
          <a:p>
            <a:pPr algn="ctr"/>
            <a:r>
              <a:rPr lang="en-US" dirty="0" smtClean="0"/>
              <a:t>Tributaries move downstream and form a bigger river that is warmer and more turbid because of sediment</a:t>
            </a:r>
          </a:p>
          <a:p>
            <a:pPr algn="ctr"/>
            <a:r>
              <a:rPr lang="en-US" dirty="0" smtClean="0"/>
              <a:t>Stratified vertically (surface water through ground water)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Streams and Rivers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Chemical Environment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en-US" dirty="0" smtClean="0"/>
              <a:t>Geological Environment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 algn="ctr"/>
            <a:r>
              <a:rPr lang="en-US" dirty="0" smtClean="0"/>
              <a:t>Salt and Nutrient content increases from headwater to the </a:t>
            </a:r>
            <a:r>
              <a:rPr lang="en-US" dirty="0" err="1" smtClean="0"/>
              <a:t>mout</a:t>
            </a:r>
            <a:endParaRPr lang="en-US" dirty="0" smtClean="0"/>
          </a:p>
          <a:p>
            <a:pPr algn="ctr"/>
            <a:r>
              <a:rPr lang="en-US" dirty="0" smtClean="0"/>
              <a:t>In streams, headwaters are generally rich in oxygen</a:t>
            </a:r>
          </a:p>
          <a:p>
            <a:pPr algn="ctr"/>
            <a:r>
              <a:rPr lang="en-US" dirty="0" smtClean="0"/>
              <a:t>Rivers are also generally rich in oxygen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algn="ctr"/>
            <a:r>
              <a:rPr lang="en-US" dirty="0" smtClean="0"/>
              <a:t>Headwater Streams: narrow with a rocky bottom</a:t>
            </a:r>
          </a:p>
          <a:p>
            <a:pPr algn="ctr"/>
            <a:r>
              <a:rPr lang="en-US" dirty="0" smtClean="0"/>
              <a:t>Downstream reaches of rivers: wide and meandering</a:t>
            </a:r>
          </a:p>
          <a:p>
            <a:pPr algn="ctr"/>
            <a:r>
              <a:rPr lang="en-US" dirty="0" smtClean="0"/>
              <a:t>River Bottoms: </a:t>
            </a:r>
            <a:r>
              <a:rPr lang="en-US" dirty="0" err="1" smtClean="0"/>
              <a:t>silty</a:t>
            </a:r>
            <a:r>
              <a:rPr lang="en-US" dirty="0" smtClean="0"/>
              <a:t> from sediments deposited over time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Streams and Rivers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Life Streams and Rivers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en-US" dirty="0" smtClean="0"/>
              <a:t>Human Impact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 algn="ctr"/>
            <a:r>
              <a:rPr lang="en-US" dirty="0" smtClean="0"/>
              <a:t>Algae</a:t>
            </a:r>
          </a:p>
          <a:p>
            <a:pPr algn="ctr"/>
            <a:r>
              <a:rPr lang="en-US" dirty="0" smtClean="0"/>
              <a:t>Rooted aquatic plants</a:t>
            </a:r>
          </a:p>
          <a:p>
            <a:pPr algn="ctr"/>
            <a:r>
              <a:rPr lang="en-US" dirty="0" smtClean="0"/>
              <a:t>Fishes</a:t>
            </a:r>
          </a:p>
          <a:p>
            <a:pPr algn="ctr"/>
            <a:r>
              <a:rPr lang="en-US" dirty="0" smtClean="0"/>
              <a:t>Invertebrates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algn="ctr"/>
            <a:r>
              <a:rPr lang="en-US" dirty="0" smtClean="0"/>
              <a:t>Municipal agriculture and industrial pollution degrade water quality and kill organisms</a:t>
            </a:r>
          </a:p>
          <a:p>
            <a:pPr algn="ctr"/>
            <a:r>
              <a:rPr lang="en-US" dirty="0" smtClean="0"/>
              <a:t>Damming and flood control impair natural functioning  and threaten migratory species like salmon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Biomes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dirty="0"/>
              <a:t>M</a:t>
            </a:r>
            <a:r>
              <a:rPr lang="en-US" dirty="0" smtClean="0"/>
              <a:t>ajor types of ecological associations that occupy broad geographic regions of land or water</a:t>
            </a:r>
          </a:p>
          <a:p>
            <a:pPr algn="ctr">
              <a:buNone/>
            </a:pPr>
            <a:endParaRPr lang="en-US" dirty="0" smtClean="0"/>
          </a:p>
          <a:p>
            <a:pPr algn="ctr"/>
            <a:r>
              <a:rPr lang="en-US" dirty="0" smtClean="0"/>
              <a:t>Aquatic biomes account for the largest part of the biosphere in terms of area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8480"/>
            <a:ext cx="8229600" cy="1143000"/>
          </a:xfrm>
        </p:spPr>
        <p:txBody>
          <a:bodyPr/>
          <a:lstStyle/>
          <a:p>
            <a:pPr algn="ctr"/>
            <a:r>
              <a:rPr lang="en-US" dirty="0" smtClean="0"/>
              <a:t>Estuaries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847088"/>
            <a:ext cx="8229600" cy="4708525"/>
          </a:xfrm>
        </p:spPr>
        <p:txBody>
          <a:bodyPr>
            <a:normAutofit fontScale="92500" lnSpcReduction="20000"/>
          </a:bodyPr>
          <a:lstStyle/>
          <a:p>
            <a:r>
              <a:rPr lang="en-US" sz="3200" dirty="0" smtClean="0"/>
              <a:t>A transition area between river and sea</a:t>
            </a:r>
          </a:p>
          <a:p>
            <a:r>
              <a:rPr lang="en-US" sz="3200" dirty="0" smtClean="0"/>
              <a:t>Mix of salt water and fresh water</a:t>
            </a:r>
          </a:p>
          <a:p>
            <a:r>
              <a:rPr lang="en-US" sz="3200" dirty="0" smtClean="0"/>
              <a:t>Have complex flow patterns</a:t>
            </a:r>
          </a:p>
          <a:p>
            <a:r>
              <a:rPr lang="en-US" sz="3200" dirty="0" smtClean="0"/>
              <a:t>Salinity</a:t>
            </a:r>
          </a:p>
          <a:p>
            <a:pPr lvl="1"/>
            <a:r>
              <a:rPr lang="en-US" sz="2800" dirty="0" smtClean="0"/>
              <a:t>Varies within the estuary</a:t>
            </a:r>
          </a:p>
          <a:p>
            <a:pPr lvl="1"/>
            <a:r>
              <a:rPr lang="en-US" sz="2800" dirty="0" smtClean="0"/>
              <a:t>Varies according to tides</a:t>
            </a:r>
          </a:p>
          <a:p>
            <a:r>
              <a:rPr lang="en-US" sz="3200" dirty="0" smtClean="0"/>
              <a:t>Very productive</a:t>
            </a:r>
          </a:p>
          <a:p>
            <a:r>
              <a:rPr lang="en-US" sz="3200" dirty="0" smtClean="0"/>
              <a:t>Complex network of tidal </a:t>
            </a:r>
          </a:p>
          <a:p>
            <a:pPr>
              <a:buNone/>
            </a:pPr>
            <a:r>
              <a:rPr lang="en-US" sz="3200" dirty="0" smtClean="0"/>
              <a:t>    channels, islands, natural </a:t>
            </a:r>
          </a:p>
          <a:p>
            <a:pPr>
              <a:buNone/>
            </a:pPr>
            <a:r>
              <a:rPr lang="en-US" sz="3200" dirty="0" smtClean="0"/>
              <a:t>    levees and mudflats</a:t>
            </a:r>
          </a:p>
        </p:txBody>
      </p:sp>
      <p:pic>
        <p:nvPicPr>
          <p:cNvPr id="1546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6160" y="3231847"/>
            <a:ext cx="3290640" cy="3445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Estuaries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Life in Estuaries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en-US" dirty="0" smtClean="0"/>
              <a:t>Human Impact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 algn="ctr"/>
            <a:r>
              <a:rPr lang="en-US" dirty="0" smtClean="0"/>
              <a:t>Salt marsh grasses</a:t>
            </a:r>
          </a:p>
          <a:p>
            <a:pPr algn="ctr"/>
            <a:r>
              <a:rPr lang="en-US" dirty="0" smtClean="0"/>
              <a:t>Algae</a:t>
            </a:r>
          </a:p>
          <a:p>
            <a:pPr algn="ctr"/>
            <a:r>
              <a:rPr lang="en-US" dirty="0" smtClean="0"/>
              <a:t>Worms</a:t>
            </a:r>
          </a:p>
          <a:p>
            <a:pPr algn="ctr"/>
            <a:r>
              <a:rPr lang="en-US" dirty="0" smtClean="0"/>
              <a:t>Oysters</a:t>
            </a:r>
          </a:p>
          <a:p>
            <a:pPr algn="ctr"/>
            <a:r>
              <a:rPr lang="en-US" dirty="0" smtClean="0"/>
              <a:t>Crabs</a:t>
            </a:r>
          </a:p>
          <a:p>
            <a:pPr algn="ctr"/>
            <a:r>
              <a:rPr lang="en-US" dirty="0" smtClean="0"/>
              <a:t>Fish</a:t>
            </a:r>
          </a:p>
          <a:p>
            <a:pPr algn="ctr"/>
            <a:r>
              <a:rPr lang="en-US" dirty="0" smtClean="0"/>
              <a:t>Invertebrates</a:t>
            </a:r>
          </a:p>
          <a:p>
            <a:pPr algn="ctr"/>
            <a:r>
              <a:rPr lang="en-US" dirty="0"/>
              <a:t>W</a:t>
            </a:r>
            <a:r>
              <a:rPr lang="en-US" dirty="0" smtClean="0"/>
              <a:t>aterfowl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algn="ctr"/>
            <a:r>
              <a:rPr lang="en-US" dirty="0" smtClean="0"/>
              <a:t>Pollution from upstream</a:t>
            </a:r>
          </a:p>
          <a:p>
            <a:pPr algn="ctr"/>
            <a:r>
              <a:rPr lang="en-US" dirty="0" smtClean="0"/>
              <a:t>Filling and Dredging have disrupted estuaries worldwide</a:t>
            </a:r>
            <a:endParaRPr lang="en-US" dirty="0"/>
          </a:p>
        </p:txBody>
      </p:sp>
      <p:pic>
        <p:nvPicPr>
          <p:cNvPr id="16793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53316" y="3927431"/>
            <a:ext cx="4033484" cy="263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Intertidal Zones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7200" y="2103120"/>
            <a:ext cx="8229600" cy="4567885"/>
          </a:xfrm>
        </p:spPr>
        <p:txBody>
          <a:bodyPr/>
          <a:lstStyle/>
          <a:p>
            <a:pPr algn="ctr"/>
            <a:r>
              <a:rPr lang="en-US" dirty="0" smtClean="0"/>
              <a:t>A zone that is periodically submerged and exposed by the tides, twice daily on most marine zones</a:t>
            </a:r>
          </a:p>
          <a:p>
            <a:pPr algn="ctr">
              <a:buNone/>
            </a:pPr>
            <a:endParaRPr lang="en-US" dirty="0" smtClean="0"/>
          </a:p>
          <a:p>
            <a:pPr algn="ctr"/>
            <a:r>
              <a:rPr lang="en-US" dirty="0" smtClean="0"/>
              <a:t>Variations in temperature, salinity and mechanical forces of wave action all challenge organisms living in this zone</a:t>
            </a:r>
          </a:p>
          <a:p>
            <a:pPr algn="ctr">
              <a:buNone/>
            </a:pPr>
            <a:endParaRPr lang="en-US" dirty="0" smtClean="0"/>
          </a:p>
          <a:p>
            <a:pPr algn="ctr"/>
            <a:r>
              <a:rPr lang="en-US" dirty="0" smtClean="0"/>
              <a:t>Oxygen and nutrient levels are generally high and are renewed with each turn of the tides</a:t>
            </a:r>
          </a:p>
          <a:p>
            <a:pPr algn="ctr">
              <a:buNone/>
            </a:pPr>
            <a:endParaRPr lang="en-US" dirty="0" smtClean="0"/>
          </a:p>
          <a:p>
            <a:pPr algn="ctr"/>
            <a:r>
              <a:rPr lang="en-US" dirty="0" smtClean="0"/>
              <a:t>Generally rocky or sandy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63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8967" y="693599"/>
            <a:ext cx="6104395" cy="5515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40835" y="2491409"/>
            <a:ext cx="511533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Picture a rocky beach on a sunny day!</a:t>
            </a:r>
            <a:endParaRPr lang="en-US" sz="48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Intertidal Zones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Life in Intertidal Zones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en-US" dirty="0" smtClean="0"/>
              <a:t>Human Impact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en-US" dirty="0" smtClean="0"/>
              <a:t>Zones with rigorous wave action lack attached plants and algae</a:t>
            </a:r>
          </a:p>
          <a:p>
            <a:pPr algn="ctr"/>
            <a:r>
              <a:rPr lang="en-US" dirty="0" smtClean="0"/>
              <a:t>Sandy intertidal zones in protected bays or lagoons often support rich beds of sea grass and algae</a:t>
            </a:r>
          </a:p>
          <a:p>
            <a:pPr algn="ctr"/>
            <a:r>
              <a:rPr lang="en-US" dirty="0" smtClean="0"/>
              <a:t>Worms, Clams, Crustaceans</a:t>
            </a:r>
          </a:p>
          <a:p>
            <a:pPr algn="ctr"/>
            <a:r>
              <a:rPr lang="en-US" dirty="0" smtClean="0"/>
              <a:t>Sponges, Anemones, Mollusks, Echinoderms and small fishes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algn="ctr"/>
            <a:r>
              <a:rPr lang="en-US" dirty="0" smtClean="0"/>
              <a:t>Oil pollution</a:t>
            </a:r>
          </a:p>
          <a:p>
            <a:pPr algn="ctr"/>
            <a:r>
              <a:rPr lang="en-US" dirty="0" smtClean="0"/>
              <a:t>Recreational use has caused a large decline in the number of beach-nesting birds and sea turtles</a:t>
            </a:r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4358"/>
            <a:ext cx="8229600" cy="1143000"/>
          </a:xfrm>
        </p:spPr>
        <p:txBody>
          <a:bodyPr/>
          <a:lstStyle/>
          <a:p>
            <a:pPr algn="ctr"/>
            <a:r>
              <a:rPr lang="en-US" dirty="0" smtClean="0"/>
              <a:t>Oceanic Pelagic Biome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7200" y="1847088"/>
            <a:ext cx="3858851" cy="4775035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Vast realm of open blue water</a:t>
            </a:r>
          </a:p>
          <a:p>
            <a:pPr algn="ctr"/>
            <a:r>
              <a:rPr lang="en-US" dirty="0" smtClean="0"/>
              <a:t>Surface waters turn over during fall through spring</a:t>
            </a:r>
          </a:p>
          <a:p>
            <a:pPr algn="ctr"/>
            <a:r>
              <a:rPr lang="en-US" dirty="0" smtClean="0"/>
              <a:t>High oxygen levels</a:t>
            </a:r>
          </a:p>
          <a:p>
            <a:pPr algn="ctr"/>
            <a:r>
              <a:rPr lang="en-US" dirty="0" smtClean="0"/>
              <a:t>Nutrient levels are generally lower than costal waters</a:t>
            </a:r>
          </a:p>
          <a:p>
            <a:pPr algn="ctr"/>
            <a:r>
              <a:rPr lang="en-US" dirty="0" smtClean="0"/>
              <a:t>Covers about 70% of Earth’s surface</a:t>
            </a:r>
          </a:p>
          <a:p>
            <a:pPr algn="ctr"/>
            <a:r>
              <a:rPr lang="en-US" dirty="0" smtClean="0"/>
              <a:t>Average depth is nearly 4,000m </a:t>
            </a:r>
            <a:endParaRPr lang="en-US" dirty="0"/>
          </a:p>
        </p:txBody>
      </p:sp>
      <p:pic>
        <p:nvPicPr>
          <p:cNvPr id="20275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63293" y="1847088"/>
            <a:ext cx="4223507" cy="4650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Oceanic Pelagic Biome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Life in the Pelagic Biome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en-US" dirty="0" smtClean="0"/>
              <a:t>Human Impact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 algn="ctr"/>
            <a:r>
              <a:rPr lang="en-US" dirty="0" smtClean="0"/>
              <a:t>Phytoplankton</a:t>
            </a:r>
          </a:p>
          <a:p>
            <a:pPr algn="ctr"/>
            <a:r>
              <a:rPr lang="en-US" dirty="0" smtClean="0"/>
              <a:t>Zooplankton</a:t>
            </a:r>
          </a:p>
          <a:p>
            <a:pPr algn="ctr"/>
            <a:r>
              <a:rPr lang="en-US" dirty="0" err="1" smtClean="0"/>
              <a:t>Protozoans</a:t>
            </a:r>
            <a:r>
              <a:rPr lang="en-US" dirty="0" smtClean="0"/>
              <a:t> and Worms</a:t>
            </a:r>
          </a:p>
          <a:p>
            <a:pPr algn="ctr"/>
            <a:r>
              <a:rPr lang="en-US" dirty="0" smtClean="0"/>
              <a:t>Copepods and Krill</a:t>
            </a:r>
          </a:p>
          <a:p>
            <a:pPr algn="ctr"/>
            <a:r>
              <a:rPr lang="en-US" dirty="0" smtClean="0"/>
              <a:t>Jellies</a:t>
            </a:r>
          </a:p>
          <a:p>
            <a:pPr algn="ctr"/>
            <a:r>
              <a:rPr lang="en-US" dirty="0" smtClean="0"/>
              <a:t>Fish</a:t>
            </a:r>
          </a:p>
          <a:p>
            <a:pPr algn="ctr"/>
            <a:r>
              <a:rPr lang="en-US" dirty="0" smtClean="0"/>
              <a:t>Free swimming animals like squids, fishes, sea turtles and marine mammals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Overfishing</a:t>
            </a:r>
          </a:p>
          <a:p>
            <a:r>
              <a:rPr lang="en-US" dirty="0" smtClean="0"/>
              <a:t>Pollution by waste dumping and oil spills</a:t>
            </a:r>
            <a:endParaRPr lang="en-US" dirty="0"/>
          </a:p>
        </p:txBody>
      </p:sp>
      <p:pic>
        <p:nvPicPr>
          <p:cNvPr id="20480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12621" y="3882183"/>
            <a:ext cx="3701100" cy="2472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5600"/>
            <a:ext cx="8229600" cy="1143000"/>
          </a:xfrm>
        </p:spPr>
        <p:txBody>
          <a:bodyPr/>
          <a:lstStyle/>
          <a:p>
            <a:pPr algn="ctr"/>
            <a:r>
              <a:rPr lang="en-US" dirty="0" smtClean="0"/>
              <a:t>Coral Reefs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86069" y="1696720"/>
            <a:ext cx="4490720" cy="4663600"/>
          </a:xfrm>
        </p:spPr>
        <p:txBody>
          <a:bodyPr>
            <a:normAutofit fontScale="92500"/>
          </a:bodyPr>
          <a:lstStyle/>
          <a:p>
            <a:pPr algn="ctr"/>
            <a:r>
              <a:rPr lang="en-US" dirty="0" smtClean="0"/>
              <a:t>Exist in the </a:t>
            </a:r>
            <a:r>
              <a:rPr lang="en-US" dirty="0" err="1" smtClean="0"/>
              <a:t>photic</a:t>
            </a:r>
            <a:r>
              <a:rPr lang="en-US" dirty="0" smtClean="0"/>
              <a:t> zone of relatively stable tropical marine environments with high water clarity</a:t>
            </a:r>
          </a:p>
          <a:p>
            <a:pPr algn="ctr"/>
            <a:r>
              <a:rPr lang="en-US" dirty="0" smtClean="0"/>
              <a:t>Temperature sensitive</a:t>
            </a:r>
          </a:p>
          <a:p>
            <a:pPr algn="ctr"/>
            <a:r>
              <a:rPr lang="en-US" dirty="0" smtClean="0"/>
              <a:t>High oxygen levels</a:t>
            </a:r>
          </a:p>
          <a:p>
            <a:pPr algn="ctr"/>
            <a:r>
              <a:rPr lang="en-US" dirty="0" smtClean="0"/>
              <a:t>Excluded by high inputs of fresh water and nutrients</a:t>
            </a:r>
          </a:p>
          <a:p>
            <a:pPr algn="ctr"/>
            <a:r>
              <a:rPr lang="en-US" dirty="0" smtClean="0"/>
              <a:t>Require a solid substrate for attachment</a:t>
            </a:r>
          </a:p>
          <a:p>
            <a:pPr algn="ctr"/>
            <a:r>
              <a:rPr lang="en-US" dirty="0" smtClean="0"/>
              <a:t>Formed largely from calcium carbonate skeletons of corals</a:t>
            </a:r>
          </a:p>
          <a:p>
            <a:pPr algn="ctr"/>
            <a:r>
              <a:rPr lang="en-US" dirty="0" smtClean="0"/>
              <a:t>Develops over a long time on oceanic islands</a:t>
            </a:r>
          </a:p>
          <a:p>
            <a:pPr>
              <a:buNone/>
            </a:pPr>
            <a:endParaRPr lang="en-US" dirty="0" smtClean="0"/>
          </a:p>
        </p:txBody>
      </p:sp>
      <p:pic>
        <p:nvPicPr>
          <p:cNvPr id="21913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59679" y="1696720"/>
            <a:ext cx="3757241" cy="4533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96240"/>
            <a:ext cx="8229600" cy="1143000"/>
          </a:xfrm>
        </p:spPr>
        <p:txBody>
          <a:bodyPr/>
          <a:lstStyle/>
          <a:p>
            <a:pPr algn="ctr"/>
            <a:r>
              <a:rPr lang="en-US" dirty="0" smtClean="0"/>
              <a:t>Coral Reefs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Life in Coral Reefs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en-US" dirty="0" smtClean="0"/>
              <a:t>Human Impact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 smtClean="0"/>
              <a:t>Unicellular Algae</a:t>
            </a:r>
          </a:p>
          <a:p>
            <a:r>
              <a:rPr lang="en-US" dirty="0" err="1" smtClean="0"/>
              <a:t>Multicellular</a:t>
            </a:r>
            <a:r>
              <a:rPr lang="en-US" dirty="0" smtClean="0"/>
              <a:t> red and green algae</a:t>
            </a:r>
          </a:p>
          <a:p>
            <a:r>
              <a:rPr lang="en-US" dirty="0" smtClean="0"/>
              <a:t>Corals (Cnidarians)</a:t>
            </a:r>
          </a:p>
          <a:p>
            <a:r>
              <a:rPr lang="en-US" dirty="0" smtClean="0"/>
              <a:t>Fishes</a:t>
            </a:r>
          </a:p>
          <a:p>
            <a:r>
              <a:rPr lang="en-US" dirty="0" smtClean="0"/>
              <a:t>Invertebrates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Collecting coral skeletons</a:t>
            </a:r>
          </a:p>
          <a:p>
            <a:r>
              <a:rPr lang="en-US" dirty="0" smtClean="0"/>
              <a:t>Overfishing and using poisons and explosives has reduced populations of corals and reef fishes</a:t>
            </a:r>
          </a:p>
          <a:p>
            <a:r>
              <a:rPr lang="en-US" dirty="0" smtClean="0"/>
              <a:t>Global warming and pollution also contribute to killing coral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Aquatic Biomes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Marine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en-US" dirty="0" smtClean="0"/>
              <a:t>Freshwater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en-US" dirty="0" smtClean="0"/>
              <a:t>Salt concentration of about 3%</a:t>
            </a:r>
          </a:p>
          <a:p>
            <a:pPr algn="ctr"/>
            <a:r>
              <a:rPr lang="en-US" dirty="0" smtClean="0"/>
              <a:t>Cover about 75% of the Earth’s surface</a:t>
            </a:r>
          </a:p>
          <a:p>
            <a:pPr algn="ctr"/>
            <a:r>
              <a:rPr lang="en-US" dirty="0" smtClean="0"/>
              <a:t>Huge Impact on:</a:t>
            </a:r>
          </a:p>
          <a:p>
            <a:pPr lvl="1" algn="ctr"/>
            <a:r>
              <a:rPr lang="en-US" dirty="0" smtClean="0"/>
              <a:t>Rainfall</a:t>
            </a:r>
          </a:p>
          <a:p>
            <a:pPr lvl="1" algn="ctr"/>
            <a:r>
              <a:rPr lang="en-US" dirty="0" smtClean="0"/>
              <a:t>Climate</a:t>
            </a:r>
          </a:p>
          <a:p>
            <a:pPr lvl="1" algn="ctr"/>
            <a:r>
              <a:rPr lang="en-US" dirty="0" smtClean="0"/>
              <a:t>Wind patterns</a:t>
            </a:r>
          </a:p>
          <a:p>
            <a:pPr algn="ctr"/>
            <a:r>
              <a:rPr lang="en-US" dirty="0" smtClean="0"/>
              <a:t>Algae and Photosynthetic bacteria supply oxygen and remove Carbon Dioxide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algn="ctr"/>
            <a:r>
              <a:rPr lang="en-US" dirty="0" smtClean="0"/>
              <a:t>Salt concentration of less than 1%</a:t>
            </a:r>
          </a:p>
          <a:p>
            <a:pPr algn="ctr"/>
            <a:r>
              <a:rPr lang="en-US" dirty="0" smtClean="0"/>
              <a:t>Influenced by patterns and speed of water flow and climate of the biome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23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65400" y="1176401"/>
            <a:ext cx="7023989" cy="526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5440"/>
            <a:ext cx="8229600" cy="1143000"/>
          </a:xfrm>
        </p:spPr>
        <p:txBody>
          <a:bodyPr/>
          <a:lstStyle/>
          <a:p>
            <a:pPr algn="ctr"/>
            <a:r>
              <a:rPr lang="en-US" dirty="0" smtClean="0"/>
              <a:t>Sources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7200" y="1488440"/>
            <a:ext cx="8229600" cy="517874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hlinkClick r:id="rId2"/>
              </a:rPr>
              <a:t>http://www.zo.utexas.edu/faculty/sjasper/images/50.18.gif</a:t>
            </a:r>
            <a:endParaRPr lang="en-US" dirty="0" smtClean="0"/>
          </a:p>
          <a:p>
            <a:r>
              <a:rPr lang="en-US" dirty="0" smtClean="0">
                <a:hlinkClick r:id="rId3"/>
              </a:rPr>
              <a:t>http://tbsecosystemsold.wikispaces.com/file/view/PelagicZoneDiagram.gif/59246702/672x608/PelagicZoneDiagram.gif</a:t>
            </a:r>
            <a:endParaRPr lang="en-US" dirty="0" smtClean="0"/>
          </a:p>
          <a:p>
            <a:r>
              <a:rPr lang="en-US" dirty="0" smtClean="0">
                <a:hlinkClick r:id="rId4"/>
              </a:rPr>
              <a:t>http://deq.mt.gov/wqinfo/wetlands/LacustrineFringe.mcpx</a:t>
            </a:r>
            <a:endParaRPr lang="en-US" dirty="0" smtClean="0"/>
          </a:p>
          <a:p>
            <a:r>
              <a:rPr lang="en-US" dirty="0" smtClean="0">
                <a:hlinkClick r:id="rId5"/>
              </a:rPr>
              <a:t>http://mo.water.usgs.gov/current_studies/richards/wetlands/images/ebwa.jpg</a:t>
            </a:r>
            <a:endParaRPr lang="en-US" dirty="0" smtClean="0"/>
          </a:p>
          <a:p>
            <a:r>
              <a:rPr lang="en-US" dirty="0" smtClean="0">
                <a:hlinkClick r:id="rId6"/>
              </a:rPr>
              <a:t>http://www.fws.gov/refuge/rainwater_basin_wmd/</a:t>
            </a:r>
            <a:endParaRPr lang="en-US" dirty="0" smtClean="0"/>
          </a:p>
          <a:p>
            <a:r>
              <a:rPr lang="en-US" dirty="0" smtClean="0">
                <a:hlinkClick r:id="rId7"/>
              </a:rPr>
              <a:t>http://www.nomoresweden.com/wp-content/uploads/stream.gif</a:t>
            </a:r>
            <a:endParaRPr lang="en-US" dirty="0" smtClean="0"/>
          </a:p>
          <a:p>
            <a:r>
              <a:rPr lang="en-US" dirty="0" smtClean="0">
                <a:hlinkClick r:id="rId8"/>
              </a:rPr>
              <a:t>http://bio1152.nicerweb.com/Locked/media/ch52/52_18fGeorgiaEstuary-L.jpg</a:t>
            </a:r>
            <a:endParaRPr lang="en-US" dirty="0" smtClean="0"/>
          </a:p>
          <a:p>
            <a:r>
              <a:rPr lang="en-US" dirty="0" smtClean="0">
                <a:hlinkClick r:id="rId9"/>
              </a:rPr>
              <a:t>http://upload.wikimedia.org/wikipedia/commons/9/9e/Estuary_mouth.jpg</a:t>
            </a:r>
            <a:endParaRPr lang="en-US" dirty="0" smtClean="0"/>
          </a:p>
          <a:p>
            <a:r>
              <a:rPr lang="en-US" dirty="0" smtClean="0">
                <a:hlinkClick r:id="rId10"/>
              </a:rPr>
              <a:t>http://img.ehowcdn.com/article-new/ehow/images/a06/ap/tc/intertidal-zone_-800x800.jpg</a:t>
            </a:r>
            <a:endParaRPr lang="en-US" dirty="0" smtClean="0"/>
          </a:p>
          <a:p>
            <a:r>
              <a:rPr lang="en-US" dirty="0" smtClean="0">
                <a:hlinkClick r:id="rId11"/>
              </a:rPr>
              <a:t>http://2.bp.blogspot.com/-jaO3LBzVAn0/ThS_4zl7xkI/AAAAAAAAAPY/1_dZUrOghfg/s1600/Caribbean+Cruise+2007+-+Disney+Magic+-+Open+Ocean+-+Skyline.jpg</a:t>
            </a:r>
            <a:endParaRPr lang="en-US" dirty="0" smtClean="0"/>
          </a:p>
          <a:p>
            <a:r>
              <a:rPr lang="en-US" dirty="0" smtClean="0">
                <a:hlinkClick r:id="rId12"/>
              </a:rPr>
              <a:t>http://25.media.tumblr.com/tumblr_l5se7s9ltc1qajqdmo1_500.jpg</a:t>
            </a:r>
            <a:endParaRPr lang="en-US" dirty="0" smtClean="0"/>
          </a:p>
          <a:p>
            <a:r>
              <a:rPr lang="en-US" dirty="0" smtClean="0">
                <a:hlinkClick r:id="rId13"/>
              </a:rPr>
              <a:t>http://switchboard.nrdc.org/blogs/fbeinecke/Healthy.coral.reef.No.Title.jpg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2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Stratification of Aquatic Biomes</a:t>
            </a:r>
            <a:endParaRPr lang="en-US" dirty="0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dirty="0" smtClean="0"/>
              <a:t>Separation into layers</a:t>
            </a:r>
          </a:p>
          <a:p>
            <a:pPr algn="ctr"/>
            <a:r>
              <a:rPr lang="en-US" dirty="0" err="1" smtClean="0"/>
              <a:t>Photic</a:t>
            </a:r>
            <a:r>
              <a:rPr lang="en-US" dirty="0" smtClean="0"/>
              <a:t> Zone: where there is sufficient light for photosynthesis</a:t>
            </a:r>
          </a:p>
          <a:p>
            <a:pPr algn="ctr"/>
            <a:r>
              <a:rPr lang="en-US" dirty="0" err="1" smtClean="0"/>
              <a:t>Aphotic</a:t>
            </a:r>
            <a:r>
              <a:rPr lang="en-US" dirty="0" smtClean="0"/>
              <a:t> Zone: where little light penetrates</a:t>
            </a:r>
          </a:p>
          <a:p>
            <a:pPr algn="ctr"/>
            <a:r>
              <a:rPr lang="en-US" dirty="0" smtClean="0"/>
              <a:t>Benthic Zone: bottom of all aquatic biomes</a:t>
            </a:r>
          </a:p>
          <a:p>
            <a:pPr lvl="1" algn="ctr"/>
            <a:r>
              <a:rPr lang="en-US" dirty="0" smtClean="0"/>
              <a:t>Benthos: communities of organisms that live in the benthic zone</a:t>
            </a:r>
          </a:p>
          <a:p>
            <a:pPr lvl="2" algn="ctr"/>
            <a:r>
              <a:rPr lang="en-US" dirty="0" smtClean="0"/>
              <a:t>Feed on Detritus which is dead organic matter</a:t>
            </a:r>
          </a:p>
          <a:p>
            <a:pPr lvl="1" algn="ctr"/>
            <a:endParaRPr lang="en-US" dirty="0" smtClean="0"/>
          </a:p>
          <a:p>
            <a:pPr algn="ctr"/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8000" y="904311"/>
            <a:ext cx="4673599" cy="2880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58080" y="2931725"/>
            <a:ext cx="4096040" cy="3701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Thermal Stratification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Thermal energy from the sun warms surface waters  to whatever depth it penetrates</a:t>
            </a:r>
          </a:p>
          <a:p>
            <a:pPr algn="ctr">
              <a:buNone/>
            </a:pPr>
            <a:endParaRPr lang="en-US" dirty="0" smtClean="0"/>
          </a:p>
          <a:p>
            <a:pPr algn="ctr"/>
            <a:r>
              <a:rPr lang="en-US" dirty="0" smtClean="0"/>
              <a:t>Deeper surfaces remain cold</a:t>
            </a:r>
          </a:p>
          <a:p>
            <a:pPr algn="ctr">
              <a:buNone/>
            </a:pPr>
            <a:endParaRPr lang="en-US" dirty="0" smtClean="0"/>
          </a:p>
          <a:p>
            <a:pPr algn="ctr"/>
            <a:r>
              <a:rPr lang="en-US" dirty="0" smtClean="0"/>
              <a:t>Water in lakes tends to be stratified</a:t>
            </a:r>
          </a:p>
          <a:p>
            <a:pPr algn="ctr">
              <a:buNone/>
            </a:pPr>
            <a:endParaRPr lang="en-US" dirty="0" smtClean="0"/>
          </a:p>
          <a:p>
            <a:pPr algn="ctr"/>
            <a:r>
              <a:rPr lang="en-US" dirty="0" err="1" smtClean="0"/>
              <a:t>Thermocline</a:t>
            </a:r>
            <a:r>
              <a:rPr lang="en-US" dirty="0" smtClean="0"/>
              <a:t>: a narrow stratum of rapid temperature change 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Communities in Aquatic Biomes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dirty="0" smtClean="0"/>
              <a:t>Communities are distributed according to</a:t>
            </a:r>
          </a:p>
          <a:p>
            <a:pPr lvl="1" algn="ctr"/>
            <a:r>
              <a:rPr lang="en-US" dirty="0" smtClean="0"/>
              <a:t>Depth of water</a:t>
            </a:r>
          </a:p>
          <a:p>
            <a:pPr lvl="1" algn="ctr"/>
            <a:r>
              <a:rPr lang="en-US" dirty="0" smtClean="0"/>
              <a:t>Degree of light penetration</a:t>
            </a:r>
          </a:p>
          <a:p>
            <a:pPr lvl="1" algn="ctr"/>
            <a:r>
              <a:rPr lang="en-US" dirty="0" smtClean="0"/>
              <a:t>Distance from shore</a:t>
            </a:r>
          </a:p>
          <a:p>
            <a:pPr lvl="1" algn="ctr"/>
            <a:r>
              <a:rPr lang="en-US" dirty="0" smtClean="0"/>
              <a:t>Open water vs. Bottom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34817" y="2107096"/>
            <a:ext cx="538038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Imagine a picture of the CHICAGO skyline!</a:t>
            </a:r>
            <a:endParaRPr lang="en-US" sz="4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Lakes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847088"/>
            <a:ext cx="8229600" cy="4708525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Physical Environment</a:t>
            </a:r>
          </a:p>
          <a:p>
            <a:pPr lvl="1" algn="ctr"/>
            <a:r>
              <a:rPr lang="en-US" dirty="0" smtClean="0"/>
              <a:t>Standing bodies of water</a:t>
            </a:r>
          </a:p>
          <a:p>
            <a:pPr lvl="1" algn="ctr"/>
            <a:r>
              <a:rPr lang="en-US" dirty="0" smtClean="0"/>
              <a:t>Stratified</a:t>
            </a:r>
          </a:p>
          <a:p>
            <a:pPr lvl="1" algn="ctr"/>
            <a:r>
              <a:rPr lang="en-US" dirty="0" smtClean="0"/>
              <a:t>Temperature has a seasonal </a:t>
            </a:r>
            <a:r>
              <a:rPr lang="en-US" dirty="0" err="1" smtClean="0"/>
              <a:t>Thermocline</a:t>
            </a:r>
            <a:endParaRPr lang="en-US" dirty="0" smtClean="0"/>
          </a:p>
          <a:p>
            <a:pPr lvl="1" algn="ctr">
              <a:buNone/>
            </a:pPr>
            <a:endParaRPr lang="en-US" dirty="0" smtClean="0"/>
          </a:p>
          <a:p>
            <a:pPr algn="ctr"/>
            <a:r>
              <a:rPr lang="en-US" dirty="0" smtClean="0"/>
              <a:t>Chemical Environment</a:t>
            </a:r>
          </a:p>
          <a:p>
            <a:pPr lvl="1" algn="ctr"/>
            <a:r>
              <a:rPr lang="en-US" dirty="0" err="1" smtClean="0"/>
              <a:t>Oligotrophic</a:t>
            </a:r>
            <a:r>
              <a:rPr lang="en-US" dirty="0" smtClean="0"/>
              <a:t> lakes</a:t>
            </a:r>
          </a:p>
          <a:p>
            <a:pPr lvl="1" algn="ctr"/>
            <a:r>
              <a:rPr lang="en-US" dirty="0" err="1" smtClean="0"/>
              <a:t>Eutrophic</a:t>
            </a:r>
            <a:r>
              <a:rPr lang="en-US" dirty="0" smtClean="0"/>
              <a:t> lakes</a:t>
            </a:r>
          </a:p>
          <a:p>
            <a:pPr lvl="1">
              <a:buNone/>
            </a:pPr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ＭＳ Ｐ明朝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213</TotalTime>
  <Words>1515</Words>
  <Application>Microsoft Office PowerPoint</Application>
  <PresentationFormat>On-screen Show (4:3)</PresentationFormat>
  <Paragraphs>261</Paragraphs>
  <Slides>31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Flow</vt:lpstr>
      <vt:lpstr>Ecology</vt:lpstr>
      <vt:lpstr>Biomes</vt:lpstr>
      <vt:lpstr>Aquatic Biomes</vt:lpstr>
      <vt:lpstr>Stratification of Aquatic Biomes</vt:lpstr>
      <vt:lpstr>PowerPoint Presentation</vt:lpstr>
      <vt:lpstr>Thermal Stratification</vt:lpstr>
      <vt:lpstr>Communities in Aquatic Biomes</vt:lpstr>
      <vt:lpstr>PowerPoint Presentation</vt:lpstr>
      <vt:lpstr>Lakes</vt:lpstr>
      <vt:lpstr>Lakes</vt:lpstr>
      <vt:lpstr>Wetlands</vt:lpstr>
      <vt:lpstr>Basin Wetland</vt:lpstr>
      <vt:lpstr>Riverine Wetland</vt:lpstr>
      <vt:lpstr>Fringe Wetland</vt:lpstr>
      <vt:lpstr>Wetlands</vt:lpstr>
      <vt:lpstr>PowerPoint Presentation</vt:lpstr>
      <vt:lpstr>Streams and Rivers</vt:lpstr>
      <vt:lpstr>Streams and Rivers</vt:lpstr>
      <vt:lpstr>Streams and Rivers</vt:lpstr>
      <vt:lpstr>Estuaries</vt:lpstr>
      <vt:lpstr>Estuaries</vt:lpstr>
      <vt:lpstr>Intertidal Zones</vt:lpstr>
      <vt:lpstr>PowerPoint Presentation</vt:lpstr>
      <vt:lpstr>PowerPoint Presentation</vt:lpstr>
      <vt:lpstr>Intertidal Zones</vt:lpstr>
      <vt:lpstr>Oceanic Pelagic Biome</vt:lpstr>
      <vt:lpstr>Oceanic Pelagic Biome</vt:lpstr>
      <vt:lpstr>Coral Reefs</vt:lpstr>
      <vt:lpstr>Coral Reefs</vt:lpstr>
      <vt:lpstr>PowerPoint Presentation</vt:lpstr>
      <vt:lpstr>Sources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Ecology</dc:title>
  <dc:creator>Kelsey  Brown</dc:creator>
  <cp:lastModifiedBy>Windows User</cp:lastModifiedBy>
  <cp:revision>11</cp:revision>
  <dcterms:created xsi:type="dcterms:W3CDTF">2013-04-21T15:09:40Z</dcterms:created>
  <dcterms:modified xsi:type="dcterms:W3CDTF">2013-04-24T22:04:34Z</dcterms:modified>
</cp:coreProperties>
</file>