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1E462-1D86-4EE6-BDEB-97D0A966B3C5}" type="datetimeFigureOut">
              <a:rPr lang="en-US" smtClean="0"/>
              <a:t>4/22/2013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A8B95-517B-41E0-90AE-8B31DB5215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1E462-1D86-4EE6-BDEB-97D0A966B3C5}" type="datetimeFigureOut">
              <a:rPr lang="en-US" smtClean="0"/>
              <a:t>4/22/2013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A8B95-517B-41E0-90AE-8B31DB5215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1E462-1D86-4EE6-BDEB-97D0A966B3C5}" type="datetimeFigureOut">
              <a:rPr lang="en-US" smtClean="0"/>
              <a:t>4/22/2013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A8B95-517B-41E0-90AE-8B31DB5215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1E462-1D86-4EE6-BDEB-97D0A966B3C5}" type="datetimeFigureOut">
              <a:rPr lang="en-US" smtClean="0"/>
              <a:t>4/22/2013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A8B95-517B-41E0-90AE-8B31DB5215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1E462-1D86-4EE6-BDEB-97D0A966B3C5}" type="datetimeFigureOut">
              <a:rPr lang="en-US" smtClean="0"/>
              <a:t>4/22/2013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A8B95-517B-41E0-90AE-8B31DB5215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1E462-1D86-4EE6-BDEB-97D0A966B3C5}" type="datetimeFigureOut">
              <a:rPr lang="en-US" smtClean="0"/>
              <a:t>4/22/2013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A8B95-517B-41E0-90AE-8B31DB5215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1E462-1D86-4EE6-BDEB-97D0A966B3C5}" type="datetimeFigureOut">
              <a:rPr lang="en-US" smtClean="0"/>
              <a:t>4/22/2013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A8B95-517B-41E0-90AE-8B31DB5215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1E462-1D86-4EE6-BDEB-97D0A966B3C5}" type="datetimeFigureOut">
              <a:rPr lang="en-US" smtClean="0"/>
              <a:t>4/22/2013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A8B95-517B-41E0-90AE-8B31DB5215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1E462-1D86-4EE6-BDEB-97D0A966B3C5}" type="datetimeFigureOut">
              <a:rPr lang="en-US" smtClean="0"/>
              <a:t>4/22/2013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A8B95-517B-41E0-90AE-8B31DB5215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1E462-1D86-4EE6-BDEB-97D0A966B3C5}" type="datetimeFigureOut">
              <a:rPr lang="en-US" smtClean="0"/>
              <a:t>4/22/2013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A8B95-517B-41E0-90AE-8B31DB5215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1E462-1D86-4EE6-BDEB-97D0A966B3C5}" type="datetimeFigureOut">
              <a:rPr lang="en-US" smtClean="0"/>
              <a:t>4/22/2013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A8B95-517B-41E0-90AE-8B31DB5215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2">
                <a:lumMod val="75000"/>
              </a:schemeClr>
            </a:gs>
            <a:gs pos="0">
              <a:schemeClr val="tx2">
                <a:lumMod val="75000"/>
              </a:schemeClr>
            </a:gs>
            <a:gs pos="50000">
              <a:srgbClr val="00B050"/>
            </a:gs>
            <a:gs pos="100000">
              <a:schemeClr val="accent5">
                <a:lumMod val="75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B1E462-1D86-4EE6-BDEB-97D0A966B3C5}" type="datetimeFigureOut">
              <a:rPr lang="en-US" smtClean="0"/>
              <a:t>4/22/2013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EA8B95-517B-41E0-90AE-8B31DB52154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Cognitive Maps-Migratory Patterns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JD Howard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Cognitive Maps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internal representation, or code, of the spatial relationships between objects in an animal’s surroundings.</a:t>
            </a:r>
          </a:p>
          <a:p>
            <a:r>
              <a:rPr lang="en-US" dirty="0" smtClean="0"/>
              <a:t>Not just landmarks</a:t>
            </a:r>
          </a:p>
          <a:p>
            <a:r>
              <a:rPr lang="en-US" dirty="0" smtClean="0"/>
              <a:t>Birds’ seed caches</a:t>
            </a:r>
            <a:endParaRPr lang="en-US" dirty="0"/>
          </a:p>
        </p:txBody>
      </p:sp>
      <p:pic>
        <p:nvPicPr>
          <p:cNvPr id="12290" name="Picture 2" descr="http://faculty.maxwell.syr.edu/gmbonham/cm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91000" y="3124200"/>
            <a:ext cx="4622064" cy="3276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Associative Learning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Ability to associate one feature of the environment with another. (Bright color = bad taste)</a:t>
            </a:r>
          </a:p>
          <a:p>
            <a:r>
              <a:rPr lang="en-US" sz="2800" dirty="0" smtClean="0"/>
              <a:t>Classical conditioning- arbitrary stimulus is associated with a reward or punishment</a:t>
            </a:r>
          </a:p>
          <a:p>
            <a:r>
              <a:rPr lang="en-US" sz="2800" dirty="0" smtClean="0"/>
              <a:t>Operant conditioning- trial and error learning</a:t>
            </a:r>
            <a:endParaRPr lang="en-US" sz="2800" dirty="0"/>
          </a:p>
        </p:txBody>
      </p:sp>
      <p:pic>
        <p:nvPicPr>
          <p:cNvPr id="11266" name="Picture 2" descr="http://bio1903.nicerweb.com/Locked/media/ch51/51_16Coyote_Porcupine-OperantConditionin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4114800"/>
            <a:ext cx="3954780" cy="2286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Cognition and Problem Solving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Cognition- the ability of an animal’s nervous system to perceive, store, process, and use information gathered by sensory receptors.</a:t>
            </a:r>
          </a:p>
          <a:p>
            <a:r>
              <a:rPr lang="en-US" dirty="0" smtClean="0"/>
              <a:t>Cognitive </a:t>
            </a:r>
            <a:r>
              <a:rPr lang="en-US" dirty="0" err="1" smtClean="0"/>
              <a:t>ethology</a:t>
            </a:r>
            <a:r>
              <a:rPr lang="en-US" dirty="0" smtClean="0"/>
              <a:t>-animals</a:t>
            </a:r>
          </a:p>
          <a:p>
            <a:r>
              <a:rPr lang="en-US" dirty="0" smtClean="0"/>
              <a:t>Copy one another</a:t>
            </a:r>
          </a:p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10242" name="Picture 2" descr="http://4.bp.blogspot.com/-CW5yikWJD3I/T1tffkm70MI/AAAAAAAAJp4/hI9ErDXdqRA/s1600/a+dogs+brain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00800" y="3733800"/>
            <a:ext cx="2438400" cy="1828800"/>
          </a:xfrm>
          <a:prstGeom prst="rect">
            <a:avLst/>
          </a:prstGeom>
          <a:noFill/>
        </p:spPr>
      </p:pic>
      <p:pic>
        <p:nvPicPr>
          <p:cNvPr id="10244" name="Picture 4" descr="http://wkprc.eva.mpg.de/images/koehler0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6800" y="4343400"/>
            <a:ext cx="2447925" cy="23984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Genetic and Environmental Interaction in Learning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Varies from species to species</a:t>
            </a:r>
          </a:p>
          <a:p>
            <a:r>
              <a:rPr lang="en-US" dirty="0" smtClean="0"/>
              <a:t>White-crowned sparrow learns from peers</a:t>
            </a:r>
          </a:p>
          <a:p>
            <a:r>
              <a:rPr lang="en-US" dirty="0" smtClean="0"/>
              <a:t>Other birds may have their songs “programmed” genetically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Behavioral Traits by Natural Selection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Behaviors can be selected for</a:t>
            </a:r>
          </a:p>
          <a:p>
            <a:r>
              <a:rPr lang="en-US" sz="2400" dirty="0" smtClean="0"/>
              <a:t>Garter snakes- 2 populations in different habitats eat different prey.</a:t>
            </a:r>
          </a:p>
          <a:p>
            <a:r>
              <a:rPr lang="en-US" sz="2400" dirty="0" smtClean="0"/>
              <a:t>Genes can code for certain behaviors</a:t>
            </a:r>
          </a:p>
          <a:p>
            <a:r>
              <a:rPr lang="en-US" sz="2400" dirty="0" smtClean="0"/>
              <a:t>Aggression can change based on genetics (spiders)</a:t>
            </a:r>
          </a:p>
          <a:p>
            <a:endParaRPr lang="en-US" dirty="0"/>
          </a:p>
        </p:txBody>
      </p:sp>
      <p:pic>
        <p:nvPicPr>
          <p:cNvPr id="17410" name="Picture 2" descr="http://www.fcps.edu/islandcreekes/ecology/Reptiles/Eastern%20Garter%20Snake/e_gartersnak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4114800"/>
            <a:ext cx="3352800" cy="2509362"/>
          </a:xfrm>
          <a:prstGeom prst="rect">
            <a:avLst/>
          </a:prstGeom>
          <a:noFill/>
        </p:spPr>
      </p:pic>
      <p:pic>
        <p:nvPicPr>
          <p:cNvPr id="17412" name="Picture 4" descr="http://www.digital-landscape.net/photo/(album)/Insects/(photo)/max/banana_slug_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24600" y="4495800"/>
            <a:ext cx="2324100" cy="1549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Laboratory Studies of </a:t>
            </a:r>
            <a:r>
              <a:rPr lang="en-US" dirty="0" err="1" smtClean="0"/>
              <a:t>Drosophilia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Genetic behavioral differences were tested (amount of movement while foraging)</a:t>
            </a:r>
          </a:p>
          <a:p>
            <a:r>
              <a:rPr lang="en-US" dirty="0" smtClean="0"/>
              <a:t>Behaviors evolved based on population density</a:t>
            </a:r>
          </a:p>
          <a:p>
            <a:endParaRPr lang="en-US" dirty="0"/>
          </a:p>
        </p:txBody>
      </p:sp>
      <p:pic>
        <p:nvPicPr>
          <p:cNvPr id="19458" name="Picture 2" descr="http://neurosciencenews.com/files/2012/10/fruit-fly-larv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19400" y="3352800"/>
            <a:ext cx="5695950" cy="32099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Migratory Patterns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Blackcaps showed strong evidence that migratory patterns are genetic.</a:t>
            </a:r>
          </a:p>
          <a:p>
            <a:r>
              <a:rPr lang="en-US" dirty="0" smtClean="0"/>
              <a:t>The behavior evolved rapidly</a:t>
            </a:r>
            <a:endParaRPr lang="en-US" dirty="0"/>
          </a:p>
        </p:txBody>
      </p:sp>
      <p:pic>
        <p:nvPicPr>
          <p:cNvPr id="20482" name="Picture 2" descr="http://3.bp.blogspot.com/-39_pm1Hy9h8/Tf5myfbckII/AAAAAAAAAUU/R1K2j_y_cL0/s320/blackcap_male_300_tcm9-139613_v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38800" y="3810000"/>
            <a:ext cx="2857500" cy="2857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263</TotalTime>
  <Words>202</Words>
  <Application>Microsoft Office PowerPoint</Application>
  <PresentationFormat>On-screen Show (4:3)</PresentationFormat>
  <Paragraphs>30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Cognitive Maps-Migratory Patterns</vt:lpstr>
      <vt:lpstr>Cognitive Maps</vt:lpstr>
      <vt:lpstr>Associative Learning</vt:lpstr>
      <vt:lpstr>Cognition and Problem Solving</vt:lpstr>
      <vt:lpstr>Genetic and Environmental Interaction in Learning</vt:lpstr>
      <vt:lpstr>Behavioral Traits by Natural Selection</vt:lpstr>
      <vt:lpstr>Laboratory Studies of Drosophilia</vt:lpstr>
      <vt:lpstr>Migratory Patterns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Cognitive Maps-Migratory Patterns</dc:title>
  <dc:creator>John F. Howard</dc:creator>
  <cp:lastModifiedBy>Windows User</cp:lastModifiedBy>
  <cp:revision>7</cp:revision>
  <dcterms:created xsi:type="dcterms:W3CDTF">2013-04-21T21:13:09Z</dcterms:created>
  <dcterms:modified xsi:type="dcterms:W3CDTF">2013-04-22T14:05:07Z</dcterms:modified>
</cp:coreProperties>
</file>