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Demogragphy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1140-1145</a:t>
            </a:r>
          </a:p>
          <a:p>
            <a:r>
              <a:rPr lang="en-US" dirty="0" smtClean="0"/>
              <a:t>Austin </a:t>
            </a:r>
            <a:r>
              <a:rPr lang="en-US" dirty="0"/>
              <a:t>W</a:t>
            </a:r>
            <a:r>
              <a:rPr lang="en-US" dirty="0" smtClean="0"/>
              <a:t>indsor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4" b="89892" l="8333" r="92593">
                        <a14:foregroundMark x1="40123" y1="56173" x2="38889" y2="61111"/>
                        <a14:foregroundMark x1="61728" y1="57176" x2="61728" y2="61343"/>
                        <a14:foregroundMark x1="48765" y1="67052" x2="51466" y2="66435"/>
                        <a14:foregroundMark x1="82948" y1="53704" x2="81713" y2="59645"/>
                        <a14:foregroundMark x1="79861" y1="49614" x2="80247" y2="63349"/>
                        <a14:foregroundMark x1="17515" y1="50849" x2="19136" y2="64198"/>
                        <a14:foregroundMark x1="33719" y1="49383" x2="61111" y2="53472"/>
                        <a14:foregroundMark x1="38889" y1="69136" x2="63349" y2="53704"/>
                        <a14:foregroundMark x1="37886" y1="71605" x2="62114" y2="72454"/>
                        <a14:foregroundMark x1="63349" y1="43441" x2="74074" y2="62963"/>
                        <a14:foregroundMark x1="36188" y1="41744" x2="27392" y2="62577"/>
                        <a14:foregroundMark x1="37654" y1="74074" x2="63349" y2="73688"/>
                        <a14:foregroundMark x1="8410" y1="52701" x2="9028" y2="61497"/>
                        <a14:foregroundMark x1="92593" y1="53704" x2="92593" y2="60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1112" y="-1402645"/>
            <a:ext cx="5579533" cy="557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44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379" y="3326898"/>
            <a:ext cx="5260621" cy="353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vital statistics of a population overtime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x: Birth rates and death rates</a:t>
            </a:r>
          </a:p>
          <a:p>
            <a:pPr lvl="1"/>
            <a:r>
              <a:rPr lang="en-US" dirty="0" smtClean="0"/>
              <a:t>Factors- Biological needs, environment, Community interactions</a:t>
            </a:r>
          </a:p>
          <a:p>
            <a:pPr lvl="1"/>
            <a:r>
              <a:rPr lang="en-US" dirty="0" smtClean="0"/>
              <a:t>Cohort- a sample of population for life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r>
              <a:rPr lang="en-US" dirty="0" smtClean="0"/>
              <a:t> 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4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Survivorship Curve- tracks deaths of sample over given time period</a:t>
            </a:r>
          </a:p>
          <a:p>
            <a:pPr lvl="1"/>
            <a:r>
              <a:rPr lang="en-US" dirty="0" smtClean="0"/>
              <a:t>Males v Females</a:t>
            </a:r>
          </a:p>
          <a:p>
            <a:pPr lvl="1"/>
            <a:r>
              <a:rPr lang="en-US" dirty="0" smtClean="0"/>
              <a:t>Longevity</a:t>
            </a:r>
          </a:p>
          <a:p>
            <a:pPr lvl="2"/>
            <a:r>
              <a:rPr lang="en-US" dirty="0" smtClean="0"/>
              <a:t>Tracks number of organisms at certain ages</a:t>
            </a:r>
          </a:p>
          <a:p>
            <a:pPr lvl="2"/>
            <a:r>
              <a:rPr lang="en-US" dirty="0" smtClean="0"/>
              <a:t>3 types</a:t>
            </a:r>
          </a:p>
          <a:p>
            <a:pPr lvl="3"/>
            <a:r>
              <a:rPr lang="en-US" dirty="0" smtClean="0"/>
              <a:t>Type I</a:t>
            </a:r>
          </a:p>
          <a:p>
            <a:pPr lvl="3"/>
            <a:r>
              <a:rPr lang="en-US" dirty="0" smtClean="0"/>
              <a:t>Type II</a:t>
            </a:r>
          </a:p>
          <a:p>
            <a:pPr lvl="3"/>
            <a:r>
              <a:rPr lang="en-US" dirty="0" smtClean="0"/>
              <a:t>Type III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778" y="4161367"/>
            <a:ext cx="4148666" cy="26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02" y="2070846"/>
            <a:ext cx="4173714" cy="41820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 reproductive tables to find reproductive rates</a:t>
            </a:r>
          </a:p>
          <a:p>
            <a:r>
              <a:rPr lang="en-US" dirty="0" smtClean="0"/>
              <a:t>Cares only for males</a:t>
            </a:r>
          </a:p>
          <a:p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Set up ages as X</a:t>
            </a:r>
          </a:p>
          <a:p>
            <a:pPr lvl="1"/>
            <a:r>
              <a:rPr lang="en-US" dirty="0" smtClean="0"/>
              <a:t>Take percent of females with a litter</a:t>
            </a:r>
          </a:p>
          <a:p>
            <a:pPr lvl="1"/>
            <a:r>
              <a:rPr lang="en-US" dirty="0" smtClean="0"/>
              <a:t>Multiply % females with litter with % of females littered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539" y="1595884"/>
            <a:ext cx="4686684" cy="4954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15" y="79468"/>
            <a:ext cx="1480424" cy="18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5444" y="2325511"/>
            <a:ext cx="70993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Manner of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Big-bang reproduction- </a:t>
            </a:r>
            <a:r>
              <a:rPr lang="en-US" dirty="0" err="1" smtClean="0"/>
              <a:t>semelparity</a:t>
            </a:r>
            <a:endParaRPr lang="en-US" dirty="0" smtClean="0"/>
          </a:p>
          <a:p>
            <a:pPr lvl="1"/>
            <a:r>
              <a:rPr lang="en-US" dirty="0" smtClean="0"/>
              <a:t>One try reproduction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offspring and more energy</a:t>
            </a:r>
          </a:p>
          <a:p>
            <a:r>
              <a:rPr lang="en-US" dirty="0" err="1" smtClean="0"/>
              <a:t>Iteroparity</a:t>
            </a:r>
            <a:r>
              <a:rPr lang="en-US" dirty="0" smtClean="0"/>
              <a:t>- repeated reproduction</a:t>
            </a:r>
          </a:p>
          <a:p>
            <a:pPr lvl="1"/>
            <a:r>
              <a:rPr lang="en-US" dirty="0" smtClean="0"/>
              <a:t>Occurs cyclically, few number, well provided</a:t>
            </a:r>
          </a:p>
          <a:p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6642" y="-350702"/>
            <a:ext cx="1961194" cy="26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3" b="99764" l="5614" r="92632">
                        <a14:foregroundMark x1="46316" y1="74468" x2="55439" y2="90071"/>
                        <a14:foregroundMark x1="51228" y1="95272" x2="40526" y2="99764"/>
                        <a14:foregroundMark x1="92807" y1="60047" x2="89825" y2="79433"/>
                        <a14:foregroundMark x1="8596" y1="35934" x2="5614" y2="48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556" y="-338666"/>
            <a:ext cx="2890275" cy="2144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Evolution of Reproduction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Semelparity</a:t>
            </a:r>
            <a:r>
              <a:rPr lang="en-US" dirty="0" smtClean="0"/>
              <a:t> better for colonizing and non-competitive environments</a:t>
            </a:r>
          </a:p>
          <a:p>
            <a:r>
              <a:rPr lang="en-US" dirty="0" err="1" smtClean="0"/>
              <a:t>Iteroparity</a:t>
            </a:r>
            <a:r>
              <a:rPr lang="en-US" dirty="0" smtClean="0"/>
              <a:t> better in more stable and competitive environments</a:t>
            </a:r>
          </a:p>
          <a:p>
            <a:r>
              <a:rPr lang="en-US" dirty="0" smtClean="0"/>
              <a:t>Both traits hard to evolve because birth takes such a toll on the body and time</a:t>
            </a:r>
          </a:p>
          <a:p>
            <a:pPr lvl="1"/>
            <a:r>
              <a:rPr lang="en-US" dirty="0" smtClean="0"/>
              <a:t>Only maximizes one trait at a time</a:t>
            </a:r>
          </a:p>
        </p:txBody>
      </p:sp>
    </p:spTree>
    <p:extLst>
      <p:ext uri="{BB962C8B-B14F-4D97-AF65-F5344CB8AC3E}">
        <p14:creationId xmlns:p14="http://schemas.microsoft.com/office/powerpoint/2010/main" val="23177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724" y="2070846"/>
            <a:ext cx="5394276" cy="3894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5006269" cy="418203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=B-D</a:t>
            </a:r>
            <a:endParaRPr lang="en-US" dirty="0"/>
          </a:p>
          <a:p>
            <a:pPr lvl="1"/>
            <a:r>
              <a:rPr lang="en-US" dirty="0" smtClean="0"/>
              <a:t>Change in population= births-deaths</a:t>
            </a:r>
          </a:p>
          <a:p>
            <a:r>
              <a:rPr lang="en-US" dirty="0" smtClean="0"/>
              <a:t>B=</a:t>
            </a:r>
            <a:r>
              <a:rPr lang="en-US" dirty="0" err="1" smtClean="0"/>
              <a:t>bN</a:t>
            </a:r>
            <a:r>
              <a:rPr lang="en-US" dirty="0" smtClean="0"/>
              <a:t> or b=B/N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dirty="0"/>
              <a:t>Births= annual per capita birth x #, or                     </a:t>
            </a:r>
            <a:r>
              <a:rPr lang="en-US" dirty="0" smtClean="0"/>
              <a:t>             </a:t>
            </a:r>
            <a:r>
              <a:rPr lang="en-US" dirty="0"/>
              <a:t>annual per capita birth= Birth/#</a:t>
            </a:r>
          </a:p>
          <a:p>
            <a:r>
              <a:rPr lang="en-US" dirty="0"/>
              <a:t>D</a:t>
            </a:r>
            <a:r>
              <a:rPr lang="en-US" dirty="0" smtClean="0"/>
              <a:t>=</a:t>
            </a:r>
            <a:r>
              <a:rPr lang="en-US" dirty="0" err="1" smtClean="0"/>
              <a:t>mN</a:t>
            </a:r>
            <a:r>
              <a:rPr lang="en-US" dirty="0" smtClean="0"/>
              <a:t> (m=mortality rate)</a:t>
            </a:r>
          </a:p>
          <a:p>
            <a:r>
              <a:rPr lang="en-US" dirty="0" smtClean="0"/>
              <a:t>So,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=</a:t>
            </a:r>
            <a:r>
              <a:rPr lang="en-US" dirty="0" err="1" smtClean="0"/>
              <a:t>bN-mN</a:t>
            </a:r>
            <a:r>
              <a:rPr lang="en-US" dirty="0" smtClean="0"/>
              <a:t>=N(b-m)</a:t>
            </a:r>
          </a:p>
          <a:p>
            <a:r>
              <a:rPr lang="en-US" dirty="0" smtClean="0"/>
              <a:t>R=b-m  so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=</a:t>
            </a:r>
            <a:r>
              <a:rPr lang="en-US" dirty="0" err="1" smtClean="0"/>
              <a:t>rN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ZPG- Zero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14383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Exponential population growth </a:t>
            </a:r>
          </a:p>
          <a:p>
            <a:r>
              <a:rPr lang="en-US" dirty="0" smtClean="0"/>
              <a:t>Would occur if unlimited conditions were met</a:t>
            </a:r>
          </a:p>
          <a:p>
            <a:r>
              <a:rPr lang="en-US" dirty="0" smtClean="0"/>
              <a:t>Limits placed by availability of the materials needed and by community interactions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3920066"/>
            <a:ext cx="2971800" cy="273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4" y="4121522"/>
            <a:ext cx="3800476" cy="2529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0536" y="-318912"/>
            <a:ext cx="1963464" cy="27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92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76</TotalTime>
  <Words>235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Habitat</vt:lpstr>
      <vt:lpstr>Demogragphy</vt:lpstr>
      <vt:lpstr>Basics</vt:lpstr>
      <vt:lpstr>Graphs</vt:lpstr>
      <vt:lpstr>Reproductive Rates</vt:lpstr>
      <vt:lpstr>Manner of Reproduction</vt:lpstr>
      <vt:lpstr>Evolution of Reproduction</vt:lpstr>
      <vt:lpstr>Growth</vt:lpstr>
      <vt:lpstr>Exponential Growth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Demogragphy</dc:title>
  <dc:creator>Ellyana Windsor</dc:creator>
  <cp:lastModifiedBy>Windows User</cp:lastModifiedBy>
  <cp:revision>7</cp:revision>
  <dcterms:created xsi:type="dcterms:W3CDTF">2013-04-24T01:33:52Z</dcterms:created>
  <dcterms:modified xsi:type="dcterms:W3CDTF">2013-04-24T17:24:35Z</dcterms:modified>
</cp:coreProperties>
</file>