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A37241D-8FB5-4831-A6B9-27AC477B2C51}" type="datetimeFigureOut">
              <a:rPr lang="en-US" smtClean="0"/>
              <a:t>4/22/2013</a:t>
            </a:fld>
            <a:endParaRPr lang="es-MX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096F60F-BF83-4129-99F4-4466BF4AED16}" type="slidenum">
              <a:rPr lang="es-MX" smtClean="0"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7241D-8FB5-4831-A6B9-27AC477B2C51}" type="datetimeFigureOut">
              <a:rPr lang="en-US" smtClean="0"/>
              <a:t>4/22/2013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6F60F-BF83-4129-99F4-4466BF4AED16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A37241D-8FB5-4831-A6B9-27AC477B2C51}" type="datetimeFigureOut">
              <a:rPr lang="en-US" smtClean="0"/>
              <a:t>4/22/2013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96F60F-BF83-4129-99F4-4466BF4AED16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7241D-8FB5-4831-A6B9-27AC477B2C51}" type="datetimeFigureOut">
              <a:rPr lang="en-US" smtClean="0"/>
              <a:t>4/22/2013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6F60F-BF83-4129-99F4-4466BF4AED16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A37241D-8FB5-4831-A6B9-27AC477B2C51}" type="datetimeFigureOut">
              <a:rPr lang="en-US" smtClean="0"/>
              <a:t>4/22/2013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096F60F-BF83-4129-99F4-4466BF4AED16}" type="slidenum">
              <a:rPr lang="es-MX" smtClean="0"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7241D-8FB5-4831-A6B9-27AC477B2C51}" type="datetimeFigureOut">
              <a:rPr lang="en-US" smtClean="0"/>
              <a:t>4/22/2013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6F60F-BF83-4129-99F4-4466BF4AED16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7241D-8FB5-4831-A6B9-27AC477B2C51}" type="datetimeFigureOut">
              <a:rPr lang="en-US" smtClean="0"/>
              <a:t>4/22/2013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6F60F-BF83-4129-99F4-4466BF4AED16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7241D-8FB5-4831-A6B9-27AC477B2C51}" type="datetimeFigureOut">
              <a:rPr lang="en-US" smtClean="0"/>
              <a:t>4/22/2013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6F60F-BF83-4129-99F4-4466BF4AED16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A37241D-8FB5-4831-A6B9-27AC477B2C51}" type="datetimeFigureOut">
              <a:rPr lang="en-US" smtClean="0"/>
              <a:t>4/22/2013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6F60F-BF83-4129-99F4-4466BF4AED16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7241D-8FB5-4831-A6B9-27AC477B2C51}" type="datetimeFigureOut">
              <a:rPr lang="en-US" smtClean="0"/>
              <a:t>4/22/2013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6F60F-BF83-4129-99F4-4466BF4AED16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7241D-8FB5-4831-A6B9-27AC477B2C51}" type="datetimeFigureOut">
              <a:rPr lang="en-US" smtClean="0"/>
              <a:t>4/22/2013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6F60F-BF83-4129-99F4-4466BF4AED16}" type="slidenum">
              <a:rPr lang="es-MX" smtClean="0"/>
              <a:t>‹#›</a:t>
            </a:fld>
            <a:endParaRPr lang="es-MX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A37241D-8FB5-4831-A6B9-27AC477B2C51}" type="datetimeFigureOut">
              <a:rPr lang="en-US" smtClean="0"/>
              <a:t>4/22/2013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096F60F-BF83-4129-99F4-4466BF4AED16}" type="slidenum">
              <a:rPr lang="es-MX" smtClean="0"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something.org/blog/pictures-animals-acting-human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sa=i&amp;rct=j&amp;q=&amp;esrc=s&amp;source=images&amp;cd=&amp;docid=xu6v0Kidi5VLNM&amp;tbnid=x2Cd_O_z541T4M:&amp;ved=&amp;url=http://www.lamission.edu/lifesciences/lecturenote/mikebio7/Chapter%2052%20-%20Population%20Ecology_files/slide0092.htm&amp;ei=VFxzUYu1DImi2gWat4DwCg&amp;bvm=bv.45512109,d.aWM&amp;psig=AFQjCNHHJCTBkRQuSbdbFiKoBvj5UYbVyQ&amp;ust=136660113982529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animals.nationalgeographic.com/animals/mammals/cheetah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ergenhealth.org/communicable/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www.globalchange.umich.edu/globalchange1/current/lectures/competition/competition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biologyness.wikispaces.com/preda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hyperlink" Target="http://thabto.wordpress.com/2012/04/30/is-toxic-waste-green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futurity.org/science-technology/wild-animals-know-how-to-handle-stress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google.com/url?sa=i&amp;rct=j&amp;q=&amp;esrc=s&amp;source=images&amp;cd=&amp;docid=kwB4-Mrs-5DbhM&amp;tbnid=ymhEqP5OuDrJtM:&amp;ved=&amp;url=http://ww2.tnstate.edu/ganter/B412%20Extra%20LogisticGrowth.html&amp;ei=xU9zUbnoGuPX2QXFpYGIBQ&amp;bvm=bv.45512109,d.b2I&amp;psig=AFQjCNHj3jRlQw0WCAPMuYvRfKG7HxvJHg&amp;ust=136659795215939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google.com/url?sa=i&amp;rct=j&amp;q=&amp;esrc=s&amp;source=images&amp;cd=&amp;docid=kwB4-Mrs-5DbhM&amp;tbnid=ymhEqP5OuDrJtM:&amp;ved=&amp;url=http://ww2.tnstate.edu/ganter/B412%20Extra%20LogisticGrowth.html&amp;ei=xU9zUbnoGuPX2QXFpYGIBQ&amp;bvm=bv.45512109,d.b2I&amp;psig=AFQjCNHj3jRlQw0WCAPMuYvRfKG7HxvJHg&amp;ust=136659795215939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equation-of-the-month.blogspot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faculty.uca.edu/johnc/population_ecology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demographyofindia.weebly.com/demographical-problem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expatify.com/new-zealand/countries-with-the-lowest-population-density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AP Bio Review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657600"/>
            <a:ext cx="6400800" cy="1752600"/>
          </a:xfrm>
        </p:spPr>
        <p:txBody>
          <a:bodyPr>
            <a:noAutofit/>
          </a:bodyPr>
          <a:lstStyle/>
          <a:p>
            <a:r>
              <a:rPr lang="en-US" dirty="0" smtClean="0"/>
              <a:t>Emily Shults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Logistic Growth Model to Intrinsic Factors</a:t>
            </a:r>
          </a:p>
          <a:p>
            <a:r>
              <a:rPr lang="en-US" dirty="0" smtClean="0"/>
              <a:t>Period 4</a:t>
            </a:r>
          </a:p>
          <a:p>
            <a:r>
              <a:rPr lang="en-US" dirty="0" smtClean="0"/>
              <a:t>4/20/2013</a:t>
            </a:r>
            <a:endParaRPr lang="en-US" dirty="0"/>
          </a:p>
        </p:txBody>
      </p:sp>
      <p:pic>
        <p:nvPicPr>
          <p:cNvPr id="14338" name="Picture 2" descr="http://www.nature.com/scitable/content/ne0000/ne0000/ne0000/ne0000/50938330/figure1-626_1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972990"/>
            <a:ext cx="2785448" cy="2656410"/>
          </a:xfrm>
          <a:prstGeom prst="rect">
            <a:avLst/>
          </a:prstGeom>
          <a:noFill/>
        </p:spPr>
      </p:pic>
      <p:pic>
        <p:nvPicPr>
          <p:cNvPr id="14340" name="Picture 4" descr="http://www.dosomething.org/files/big-cat-fight-wild-animals-2785495-1024-768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28600"/>
            <a:ext cx="2819400" cy="2114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err="1" smtClean="0"/>
              <a:t>Population</a:t>
            </a:r>
            <a:r>
              <a:rPr lang="es-MX" dirty="0" smtClean="0"/>
              <a:t> </a:t>
            </a:r>
            <a:r>
              <a:rPr lang="es-MX" dirty="0" err="1" smtClean="0"/>
              <a:t>Change</a:t>
            </a:r>
            <a:r>
              <a:rPr lang="es-MX" dirty="0" smtClean="0"/>
              <a:t> and </a:t>
            </a:r>
            <a:r>
              <a:rPr lang="es-MX" dirty="0" err="1" smtClean="0"/>
              <a:t>Population</a:t>
            </a:r>
            <a:r>
              <a:rPr lang="es-MX" dirty="0" smtClean="0"/>
              <a:t> </a:t>
            </a:r>
            <a:r>
              <a:rPr lang="es-MX" dirty="0" err="1" smtClean="0"/>
              <a:t>Density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Birth</a:t>
            </a:r>
            <a:r>
              <a:rPr lang="es-MX" dirty="0" smtClean="0"/>
              <a:t>/</a:t>
            </a:r>
            <a:r>
              <a:rPr lang="es-MX" dirty="0" err="1" smtClean="0"/>
              <a:t>Death</a:t>
            </a:r>
            <a:r>
              <a:rPr lang="es-MX" dirty="0" smtClean="0"/>
              <a:t> </a:t>
            </a:r>
            <a:r>
              <a:rPr lang="es-MX" dirty="0" err="1" smtClean="0"/>
              <a:t>rate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doesn’t</a:t>
            </a:r>
            <a:r>
              <a:rPr lang="es-MX" dirty="0" smtClean="0"/>
              <a:t> </a:t>
            </a:r>
            <a:r>
              <a:rPr lang="es-MX" dirty="0" err="1" smtClean="0"/>
              <a:t>change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population</a:t>
            </a:r>
            <a:r>
              <a:rPr lang="es-MX" dirty="0" smtClean="0"/>
              <a:t> </a:t>
            </a:r>
            <a:r>
              <a:rPr lang="es-MX" dirty="0" err="1" smtClean="0"/>
              <a:t>density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b="1" dirty="0" err="1" smtClean="0">
                <a:solidFill>
                  <a:schemeClr val="accent1"/>
                </a:solidFill>
              </a:rPr>
              <a:t>density</a:t>
            </a:r>
            <a:r>
              <a:rPr lang="es-MX" b="1" dirty="0" smtClean="0">
                <a:solidFill>
                  <a:schemeClr val="accent1"/>
                </a:solidFill>
              </a:rPr>
              <a:t> </a:t>
            </a:r>
            <a:r>
              <a:rPr lang="es-MX" b="1" dirty="0" err="1" smtClean="0">
                <a:solidFill>
                  <a:schemeClr val="accent1"/>
                </a:solidFill>
              </a:rPr>
              <a:t>dependent</a:t>
            </a:r>
            <a:r>
              <a:rPr lang="es-MX" b="1" dirty="0" smtClean="0">
                <a:solidFill>
                  <a:schemeClr val="accent1"/>
                </a:solidFill>
              </a:rPr>
              <a:t> </a:t>
            </a:r>
            <a:endParaRPr lang="es-MX" b="1" dirty="0">
              <a:solidFill>
                <a:schemeClr val="accent1"/>
              </a:solidFill>
            </a:endParaRPr>
          </a:p>
          <a:p>
            <a:r>
              <a:rPr lang="es-MX" dirty="0" err="1" smtClean="0"/>
              <a:t>Birth</a:t>
            </a:r>
            <a:r>
              <a:rPr lang="es-MX" dirty="0" smtClean="0"/>
              <a:t>/</a:t>
            </a:r>
            <a:r>
              <a:rPr lang="es-MX" dirty="0" err="1" smtClean="0"/>
              <a:t>Death</a:t>
            </a:r>
            <a:r>
              <a:rPr lang="es-MX" dirty="0" smtClean="0"/>
              <a:t> </a:t>
            </a:r>
            <a:r>
              <a:rPr lang="es-MX" dirty="0" err="1" smtClean="0"/>
              <a:t>rate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does</a:t>
            </a:r>
            <a:r>
              <a:rPr lang="es-MX" dirty="0" smtClean="0"/>
              <a:t> </a:t>
            </a:r>
            <a:r>
              <a:rPr lang="es-MX" dirty="0" err="1" smtClean="0"/>
              <a:t>change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population</a:t>
            </a:r>
            <a:r>
              <a:rPr lang="es-MX" dirty="0" smtClean="0"/>
              <a:t> </a:t>
            </a:r>
            <a:r>
              <a:rPr lang="es-MX" dirty="0" err="1" smtClean="0"/>
              <a:t>density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b="1" dirty="0" err="1" smtClean="0">
                <a:solidFill>
                  <a:schemeClr val="accent1"/>
                </a:solidFill>
              </a:rPr>
              <a:t>density</a:t>
            </a:r>
            <a:r>
              <a:rPr lang="es-MX" b="1" dirty="0" smtClean="0">
                <a:solidFill>
                  <a:schemeClr val="accent1"/>
                </a:solidFill>
              </a:rPr>
              <a:t> </a:t>
            </a:r>
            <a:r>
              <a:rPr lang="es-MX" b="1" dirty="0" err="1" smtClean="0">
                <a:solidFill>
                  <a:schemeClr val="accent1"/>
                </a:solidFill>
              </a:rPr>
              <a:t>independent</a:t>
            </a:r>
            <a:r>
              <a:rPr lang="es-MX" b="1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es-MX" dirty="0" smtClean="0"/>
              <a:t>A </a:t>
            </a:r>
            <a:r>
              <a:rPr lang="es-MX" dirty="0" err="1" smtClean="0"/>
              <a:t>population</a:t>
            </a:r>
            <a:r>
              <a:rPr lang="es-MX" dirty="0" smtClean="0"/>
              <a:t> </a:t>
            </a:r>
            <a:r>
              <a:rPr lang="es-MX" dirty="0" err="1" smtClean="0"/>
              <a:t>might</a:t>
            </a:r>
            <a:r>
              <a:rPr lang="es-MX" dirty="0" smtClean="0"/>
              <a:t> stop </a:t>
            </a:r>
            <a:r>
              <a:rPr lang="es-MX" dirty="0" err="1" smtClean="0"/>
              <a:t>growing</a:t>
            </a:r>
            <a:r>
              <a:rPr lang="es-MX" dirty="0" smtClean="0"/>
              <a:t> and </a:t>
            </a:r>
            <a:r>
              <a:rPr lang="es-MX" dirty="0" err="1" smtClean="0"/>
              <a:t>reach</a:t>
            </a:r>
            <a:r>
              <a:rPr lang="es-MX" dirty="0" smtClean="0"/>
              <a:t> </a:t>
            </a:r>
            <a:r>
              <a:rPr lang="es-MX" dirty="0" err="1" smtClean="0"/>
              <a:t>equillibrium</a:t>
            </a:r>
            <a:r>
              <a:rPr lang="es-MX" dirty="0" smtClean="0"/>
              <a:t> </a:t>
            </a:r>
            <a:r>
              <a:rPr lang="es-MX" dirty="0" err="1" smtClean="0"/>
              <a:t>due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combinations</a:t>
            </a:r>
            <a:r>
              <a:rPr lang="es-MX" dirty="0" smtClean="0"/>
              <a:t> of </a:t>
            </a:r>
            <a:r>
              <a:rPr lang="es-MX" dirty="0" err="1" smtClean="0"/>
              <a:t>both</a:t>
            </a:r>
            <a:r>
              <a:rPr lang="es-MX" dirty="0" smtClean="0"/>
              <a:t> </a:t>
            </a:r>
            <a:r>
              <a:rPr lang="es-MX" dirty="0" err="1" smtClean="0"/>
              <a:t>factors</a:t>
            </a:r>
            <a:endParaRPr lang="es-MX" dirty="0" smtClean="0"/>
          </a:p>
          <a:p>
            <a:endParaRPr lang="es-MX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encrypted-tbn1.gstatic.com/images?q=tbn:ANd9GcQ9ppnN3m50gCA_VggJ7x01g5GC95B0npvFM9dEXq9uR7POM1Bc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599"/>
            <a:ext cx="9144000" cy="221063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2590800"/>
            <a:ext cx="3048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err="1" smtClean="0"/>
              <a:t>This</a:t>
            </a:r>
            <a:r>
              <a:rPr lang="es-MX" sz="4000" b="1" dirty="0" smtClean="0"/>
              <a:t> </a:t>
            </a:r>
            <a:r>
              <a:rPr lang="es-MX" sz="4000" b="1" dirty="0" err="1" smtClean="0"/>
              <a:t>graph</a:t>
            </a:r>
            <a:r>
              <a:rPr lang="es-MX" sz="4000" b="1" dirty="0" smtClean="0"/>
              <a:t> shows a </a:t>
            </a:r>
            <a:r>
              <a:rPr lang="es-MX" sz="4000" b="1" dirty="0" err="1" smtClean="0"/>
              <a:t>density</a:t>
            </a:r>
            <a:r>
              <a:rPr lang="es-MX" sz="4000" b="1" dirty="0" smtClean="0"/>
              <a:t> </a:t>
            </a:r>
            <a:r>
              <a:rPr lang="es-MX" sz="4000" b="1" dirty="0" err="1" smtClean="0"/>
              <a:t>dependent</a:t>
            </a:r>
            <a:r>
              <a:rPr lang="es-MX" sz="4000" b="1" dirty="0" smtClean="0"/>
              <a:t> </a:t>
            </a:r>
            <a:r>
              <a:rPr lang="es-MX" sz="4000" b="1" dirty="0" err="1" smtClean="0"/>
              <a:t>birth</a:t>
            </a:r>
            <a:r>
              <a:rPr lang="es-MX" sz="4000" b="1" dirty="0" smtClean="0"/>
              <a:t> and </a:t>
            </a:r>
            <a:r>
              <a:rPr lang="es-MX" sz="4000" b="1" dirty="0" err="1" smtClean="0"/>
              <a:t>death</a:t>
            </a:r>
            <a:r>
              <a:rPr lang="es-MX" sz="4000" b="1" dirty="0" smtClean="0"/>
              <a:t> </a:t>
            </a:r>
            <a:r>
              <a:rPr lang="es-MX" sz="4000" b="1" dirty="0" err="1" smtClean="0"/>
              <a:t>rate</a:t>
            </a:r>
            <a:endParaRPr lang="es-MX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2438400"/>
            <a:ext cx="2590800" cy="4385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err="1" smtClean="0"/>
              <a:t>This</a:t>
            </a:r>
            <a:r>
              <a:rPr lang="es-MX" sz="3200" b="1" dirty="0" smtClean="0"/>
              <a:t> </a:t>
            </a:r>
            <a:r>
              <a:rPr lang="es-MX" sz="3200" b="1" dirty="0" err="1" smtClean="0"/>
              <a:t>graph</a:t>
            </a:r>
            <a:r>
              <a:rPr lang="es-MX" sz="3200" b="1" dirty="0" smtClean="0"/>
              <a:t> shows a </a:t>
            </a:r>
            <a:r>
              <a:rPr lang="es-MX" sz="3200" b="1" dirty="0" err="1" smtClean="0"/>
              <a:t>density</a:t>
            </a:r>
            <a:r>
              <a:rPr lang="es-MX" sz="3200" b="1" dirty="0" smtClean="0"/>
              <a:t> </a:t>
            </a:r>
            <a:r>
              <a:rPr lang="es-MX" sz="3200" b="1" dirty="0" err="1" smtClean="0"/>
              <a:t>dependent</a:t>
            </a:r>
            <a:r>
              <a:rPr lang="es-MX" sz="3200" b="1" dirty="0" smtClean="0"/>
              <a:t> </a:t>
            </a:r>
            <a:r>
              <a:rPr lang="es-MX" sz="3200" b="1" dirty="0" err="1" smtClean="0"/>
              <a:t>birth</a:t>
            </a:r>
            <a:r>
              <a:rPr lang="es-MX" sz="3200" b="1" dirty="0" smtClean="0"/>
              <a:t> </a:t>
            </a:r>
            <a:r>
              <a:rPr lang="es-MX" sz="3200" b="1" dirty="0" err="1" smtClean="0"/>
              <a:t>rate</a:t>
            </a:r>
            <a:r>
              <a:rPr lang="es-MX" sz="3200" b="1" dirty="0" smtClean="0"/>
              <a:t> and </a:t>
            </a:r>
            <a:r>
              <a:rPr lang="es-MX" sz="3200" b="1" dirty="0" err="1" smtClean="0"/>
              <a:t>an</a:t>
            </a:r>
            <a:r>
              <a:rPr lang="es-MX" sz="3200" b="1" dirty="0" smtClean="0"/>
              <a:t> </a:t>
            </a:r>
            <a:r>
              <a:rPr lang="es-MX" sz="3200" b="1" dirty="0" err="1" smtClean="0"/>
              <a:t>independent</a:t>
            </a:r>
            <a:r>
              <a:rPr lang="es-MX" sz="3200" b="1" dirty="0" smtClean="0"/>
              <a:t> </a:t>
            </a:r>
            <a:r>
              <a:rPr lang="es-MX" sz="3200" b="1" dirty="0" err="1" smtClean="0"/>
              <a:t>death</a:t>
            </a:r>
            <a:r>
              <a:rPr lang="es-MX" sz="3200" b="1" dirty="0" smtClean="0"/>
              <a:t> </a:t>
            </a:r>
            <a:r>
              <a:rPr lang="es-MX" sz="3200" b="1" dirty="0" err="1" smtClean="0"/>
              <a:t>rate</a:t>
            </a:r>
            <a:endParaRPr lang="es-MX" sz="3200" b="1" dirty="0" smtClean="0"/>
          </a:p>
          <a:p>
            <a:endParaRPr lang="es-MX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2438400"/>
            <a:ext cx="2667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err="1" smtClean="0"/>
              <a:t>This</a:t>
            </a:r>
            <a:r>
              <a:rPr lang="es-MX" sz="3200" b="1" dirty="0" smtClean="0"/>
              <a:t> </a:t>
            </a:r>
            <a:r>
              <a:rPr lang="es-MX" sz="3200" b="1" dirty="0" err="1" smtClean="0"/>
              <a:t>graph</a:t>
            </a:r>
            <a:r>
              <a:rPr lang="es-MX" sz="3200" b="1" dirty="0" smtClean="0"/>
              <a:t> shows a </a:t>
            </a:r>
            <a:r>
              <a:rPr lang="es-MX" sz="3200" b="1" dirty="0" err="1" smtClean="0"/>
              <a:t>density</a:t>
            </a:r>
            <a:r>
              <a:rPr lang="es-MX" sz="3200" b="1" dirty="0"/>
              <a:t> </a:t>
            </a:r>
            <a:r>
              <a:rPr lang="es-MX" sz="3200" b="1" dirty="0" err="1" smtClean="0"/>
              <a:t>independent</a:t>
            </a:r>
            <a:r>
              <a:rPr lang="es-MX" sz="3200" b="1" dirty="0" smtClean="0"/>
              <a:t> </a:t>
            </a:r>
            <a:r>
              <a:rPr lang="es-MX" sz="3200" b="1" dirty="0" err="1" smtClean="0"/>
              <a:t>birth</a:t>
            </a:r>
            <a:r>
              <a:rPr lang="es-MX" sz="3200" b="1" dirty="0" smtClean="0"/>
              <a:t> </a:t>
            </a:r>
            <a:r>
              <a:rPr lang="es-MX" sz="3200" b="1" dirty="0" err="1" smtClean="0"/>
              <a:t>rate</a:t>
            </a:r>
            <a:r>
              <a:rPr lang="es-MX" sz="3200" b="1" dirty="0" smtClean="0"/>
              <a:t> and a </a:t>
            </a:r>
            <a:r>
              <a:rPr lang="es-MX" sz="3200" b="1" dirty="0" err="1" smtClean="0"/>
              <a:t>density</a:t>
            </a:r>
            <a:r>
              <a:rPr lang="es-MX" sz="3200" b="1" dirty="0" smtClean="0"/>
              <a:t> </a:t>
            </a:r>
            <a:r>
              <a:rPr lang="es-MX" sz="3200" b="1" dirty="0" err="1" smtClean="0"/>
              <a:t>dependent</a:t>
            </a:r>
            <a:r>
              <a:rPr lang="es-MX" sz="3200" b="1" dirty="0" smtClean="0"/>
              <a:t> </a:t>
            </a:r>
            <a:r>
              <a:rPr lang="es-MX" sz="3200" b="1" dirty="0" err="1" smtClean="0"/>
              <a:t>death</a:t>
            </a:r>
            <a:r>
              <a:rPr lang="es-MX" sz="3200" b="1" dirty="0" smtClean="0"/>
              <a:t> </a:t>
            </a:r>
            <a:r>
              <a:rPr lang="es-MX" sz="3200" b="1" dirty="0" err="1" smtClean="0"/>
              <a:t>rate</a:t>
            </a:r>
            <a:endParaRPr lang="es-MX" sz="3200" b="1" dirty="0" smtClean="0"/>
          </a:p>
          <a:p>
            <a:pPr algn="ctr"/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err="1" smtClean="0"/>
              <a:t>Factors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Affect</a:t>
            </a:r>
            <a:r>
              <a:rPr lang="es-MX" dirty="0" smtClean="0"/>
              <a:t> </a:t>
            </a:r>
            <a:r>
              <a:rPr lang="es-MX" dirty="0" err="1" smtClean="0"/>
              <a:t>Population</a:t>
            </a:r>
            <a:r>
              <a:rPr lang="es-MX" dirty="0" smtClean="0"/>
              <a:t> </a:t>
            </a:r>
            <a:r>
              <a:rPr lang="es-MX" dirty="0" err="1" smtClean="0"/>
              <a:t>Growth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5257800" cy="4846320"/>
          </a:xfrm>
        </p:spPr>
        <p:txBody>
          <a:bodyPr>
            <a:normAutofit fontScale="85000" lnSpcReduction="20000"/>
          </a:bodyPr>
          <a:lstStyle/>
          <a:p>
            <a:r>
              <a:rPr lang="es-MX" b="1" dirty="0" err="1" smtClean="0"/>
              <a:t>Competition</a:t>
            </a:r>
            <a:r>
              <a:rPr lang="es-MX" b="1" dirty="0" smtClean="0"/>
              <a:t> </a:t>
            </a:r>
            <a:r>
              <a:rPr lang="es-MX" b="1" dirty="0" err="1" smtClean="0"/>
              <a:t>for</a:t>
            </a:r>
            <a:r>
              <a:rPr lang="es-MX" b="1" dirty="0" smtClean="0"/>
              <a:t> </a:t>
            </a:r>
            <a:r>
              <a:rPr lang="es-MX" b="1" dirty="0" err="1" smtClean="0"/>
              <a:t>Resources</a:t>
            </a:r>
            <a:r>
              <a:rPr lang="es-MX" b="1" dirty="0" smtClean="0"/>
              <a:t>: </a:t>
            </a:r>
            <a:r>
              <a:rPr lang="es-MX" dirty="0" smtClean="0"/>
              <a:t>as a </a:t>
            </a:r>
            <a:r>
              <a:rPr lang="es-MX" dirty="0" err="1" smtClean="0"/>
              <a:t>bird</a:t>
            </a:r>
            <a:r>
              <a:rPr lang="es-MX" dirty="0" smtClean="0"/>
              <a:t> </a:t>
            </a:r>
            <a:r>
              <a:rPr lang="es-MX" dirty="0" err="1" smtClean="0"/>
              <a:t>population</a:t>
            </a:r>
            <a:r>
              <a:rPr lang="es-MX" dirty="0" smtClean="0"/>
              <a:t> </a:t>
            </a:r>
            <a:r>
              <a:rPr lang="es-MX" dirty="0" err="1" smtClean="0"/>
              <a:t>density</a:t>
            </a:r>
            <a:r>
              <a:rPr lang="es-MX" dirty="0" smtClean="0"/>
              <a:t> </a:t>
            </a:r>
            <a:r>
              <a:rPr lang="es-MX" dirty="0" err="1" smtClean="0"/>
              <a:t>increases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available</a:t>
            </a:r>
            <a:r>
              <a:rPr lang="es-MX" dirty="0" smtClean="0"/>
              <a:t> </a:t>
            </a:r>
            <a:r>
              <a:rPr lang="es-MX" dirty="0" err="1" smtClean="0"/>
              <a:t>resources</a:t>
            </a:r>
            <a:r>
              <a:rPr lang="es-MX" dirty="0" smtClean="0"/>
              <a:t>, a </a:t>
            </a:r>
            <a:r>
              <a:rPr lang="es-MX" dirty="0" err="1" smtClean="0"/>
              <a:t>female</a:t>
            </a:r>
            <a:r>
              <a:rPr lang="es-MX" dirty="0" smtClean="0"/>
              <a:t> </a:t>
            </a:r>
            <a:r>
              <a:rPr lang="es-MX" dirty="0" err="1" smtClean="0"/>
              <a:t>lays</a:t>
            </a:r>
            <a:r>
              <a:rPr lang="es-MX" dirty="0" smtClean="0"/>
              <a:t> </a:t>
            </a:r>
            <a:r>
              <a:rPr lang="es-MX" dirty="0" err="1" smtClean="0"/>
              <a:t>fewer</a:t>
            </a:r>
            <a:r>
              <a:rPr lang="es-MX" dirty="0" smtClean="0"/>
              <a:t> </a:t>
            </a:r>
            <a:r>
              <a:rPr lang="es-MX" dirty="0" err="1" smtClean="0"/>
              <a:t>eggs</a:t>
            </a:r>
            <a:r>
              <a:rPr lang="es-MX" dirty="0"/>
              <a:t> </a:t>
            </a:r>
            <a:r>
              <a:rPr lang="es-MX" dirty="0" smtClean="0"/>
              <a:t>(</a:t>
            </a:r>
            <a:r>
              <a:rPr lang="es-MX" dirty="0" err="1" smtClean="0"/>
              <a:t>density-dependent</a:t>
            </a:r>
            <a:r>
              <a:rPr lang="es-MX" dirty="0" smtClean="0"/>
              <a:t> response)</a:t>
            </a:r>
          </a:p>
          <a:p>
            <a:r>
              <a:rPr lang="es-MX" b="1" dirty="0" err="1" smtClean="0"/>
              <a:t>Territoriality</a:t>
            </a:r>
            <a:r>
              <a:rPr lang="es-MX" b="1" dirty="0" smtClean="0"/>
              <a:t>: </a:t>
            </a:r>
            <a:r>
              <a:rPr lang="es-MX" dirty="0" err="1" smtClean="0"/>
              <a:t>Cheetahs</a:t>
            </a:r>
            <a:r>
              <a:rPr lang="es-MX" dirty="0" smtClean="0"/>
              <a:t> are </a:t>
            </a:r>
            <a:r>
              <a:rPr lang="es-MX" dirty="0" err="1" smtClean="0"/>
              <a:t>highly</a:t>
            </a:r>
            <a:r>
              <a:rPr lang="es-MX" dirty="0" smtClean="0"/>
              <a:t> territorial and use </a:t>
            </a:r>
            <a:r>
              <a:rPr lang="es-MX" dirty="0" err="1" smtClean="0"/>
              <a:t>chemical</a:t>
            </a:r>
            <a:r>
              <a:rPr lang="es-MX" dirty="0" smtClean="0"/>
              <a:t> </a:t>
            </a:r>
            <a:r>
              <a:rPr lang="es-MX" dirty="0" err="1" smtClean="0"/>
              <a:t>communications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warn</a:t>
            </a:r>
            <a:r>
              <a:rPr lang="es-MX" dirty="0" smtClean="0"/>
              <a:t> </a:t>
            </a:r>
            <a:r>
              <a:rPr lang="es-MX" dirty="0" err="1" smtClean="0"/>
              <a:t>other</a:t>
            </a:r>
            <a:r>
              <a:rPr lang="es-MX" dirty="0" smtClean="0"/>
              <a:t> </a:t>
            </a:r>
            <a:r>
              <a:rPr lang="es-MX" dirty="0" err="1" smtClean="0"/>
              <a:t>cheetahs</a:t>
            </a:r>
            <a:r>
              <a:rPr lang="es-MX" dirty="0" smtClean="0"/>
              <a:t> of </a:t>
            </a:r>
            <a:r>
              <a:rPr lang="es-MX" dirty="0" err="1" smtClean="0"/>
              <a:t>their</a:t>
            </a:r>
            <a:r>
              <a:rPr lang="es-MX" dirty="0" smtClean="0"/>
              <a:t> </a:t>
            </a:r>
            <a:r>
              <a:rPr lang="es-MX" dirty="0" err="1" smtClean="0"/>
              <a:t>boundaries</a:t>
            </a:r>
            <a:r>
              <a:rPr lang="es-MX" dirty="0" smtClean="0"/>
              <a:t> (</a:t>
            </a:r>
            <a:r>
              <a:rPr lang="es-MX" dirty="0" err="1" smtClean="0"/>
              <a:t>less</a:t>
            </a:r>
            <a:r>
              <a:rPr lang="es-MX" dirty="0" smtClean="0"/>
              <a:t> </a:t>
            </a:r>
            <a:r>
              <a:rPr lang="es-MX" dirty="0" err="1" smtClean="0"/>
              <a:t>habitat</a:t>
            </a:r>
            <a:r>
              <a:rPr lang="es-MX" dirty="0" smtClean="0"/>
              <a:t> and </a:t>
            </a:r>
            <a:r>
              <a:rPr lang="es-MX" dirty="0" err="1" smtClean="0"/>
              <a:t>shelter</a:t>
            </a:r>
            <a:r>
              <a:rPr lang="es-MX" dirty="0" smtClean="0"/>
              <a:t>)</a:t>
            </a:r>
          </a:p>
          <a:p>
            <a:r>
              <a:rPr lang="es-MX" b="1" dirty="0" err="1" smtClean="0"/>
              <a:t>Health</a:t>
            </a:r>
            <a:r>
              <a:rPr lang="es-MX" b="1" dirty="0" smtClean="0"/>
              <a:t>: </a:t>
            </a:r>
            <a:r>
              <a:rPr lang="es-MX" dirty="0" err="1" smtClean="0"/>
              <a:t>influenced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health</a:t>
            </a:r>
            <a:r>
              <a:rPr lang="es-MX" dirty="0" smtClean="0"/>
              <a:t> and </a:t>
            </a:r>
            <a:r>
              <a:rPr lang="es-MX" dirty="0" err="1" smtClean="0"/>
              <a:t>survival</a:t>
            </a:r>
            <a:r>
              <a:rPr lang="es-MX" dirty="0" smtClean="0"/>
              <a:t> of </a:t>
            </a:r>
            <a:r>
              <a:rPr lang="es-MX" dirty="0" err="1" smtClean="0"/>
              <a:t>organisms-disease</a:t>
            </a:r>
            <a:r>
              <a:rPr lang="es-MX" dirty="0" smtClean="0"/>
              <a:t>.  </a:t>
            </a:r>
            <a:r>
              <a:rPr lang="es-MX" dirty="0" err="1" smtClean="0"/>
              <a:t>Human</a:t>
            </a:r>
            <a:r>
              <a:rPr lang="es-MX" dirty="0" smtClean="0"/>
              <a:t> </a:t>
            </a:r>
            <a:r>
              <a:rPr lang="es-MX" dirty="0" err="1" smtClean="0"/>
              <a:t>pathogens</a:t>
            </a:r>
            <a:r>
              <a:rPr lang="es-MX" dirty="0" smtClean="0"/>
              <a:t> can show </a:t>
            </a:r>
            <a:r>
              <a:rPr lang="es-MX" dirty="0" err="1" smtClean="0"/>
              <a:t>density</a:t>
            </a:r>
            <a:r>
              <a:rPr lang="es-MX" dirty="0" smtClean="0"/>
              <a:t> </a:t>
            </a:r>
            <a:r>
              <a:rPr lang="es-MX" dirty="0" err="1" smtClean="0"/>
              <a:t>independent</a:t>
            </a:r>
            <a:r>
              <a:rPr lang="es-MX" dirty="0" smtClean="0"/>
              <a:t> </a:t>
            </a:r>
            <a:r>
              <a:rPr lang="es-MX" dirty="0" err="1" smtClean="0"/>
              <a:t>infection</a:t>
            </a:r>
            <a:r>
              <a:rPr lang="es-MX" dirty="0" smtClean="0"/>
              <a:t> </a:t>
            </a:r>
            <a:r>
              <a:rPr lang="es-MX" dirty="0" err="1" smtClean="0"/>
              <a:t>rates</a:t>
            </a:r>
            <a:r>
              <a:rPr lang="es-MX" dirty="0" smtClean="0"/>
              <a:t> </a:t>
            </a:r>
            <a:r>
              <a:rPr lang="es-MX" dirty="0" err="1" smtClean="0"/>
              <a:t>such</a:t>
            </a:r>
            <a:r>
              <a:rPr lang="es-MX" dirty="0" smtClean="0"/>
              <a:t> as TB </a:t>
            </a:r>
            <a:r>
              <a:rPr lang="es-MX" dirty="0" err="1" smtClean="0"/>
              <a:t>which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most</a:t>
            </a:r>
            <a:r>
              <a:rPr lang="es-MX" dirty="0" smtClean="0"/>
              <a:t> </a:t>
            </a:r>
            <a:r>
              <a:rPr lang="es-MX" dirty="0" err="1" smtClean="0"/>
              <a:t>likely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spread in dense </a:t>
            </a:r>
            <a:r>
              <a:rPr lang="es-MX" dirty="0" err="1" smtClean="0"/>
              <a:t>areas</a:t>
            </a:r>
            <a:r>
              <a:rPr lang="es-MX" dirty="0" smtClean="0"/>
              <a:t>.</a:t>
            </a:r>
          </a:p>
        </p:txBody>
      </p:sp>
      <p:pic>
        <p:nvPicPr>
          <p:cNvPr id="30722" name="Picture 2" descr="https://encrypted-tbn0.gstatic.com/images?q=tbn:ANd9GcR6Xt6sZXySsXwM9A0d-E45IWou076snAQMocPMLqscy_wOPNW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2819400"/>
            <a:ext cx="2641600" cy="1981200"/>
          </a:xfrm>
          <a:prstGeom prst="rect">
            <a:avLst/>
          </a:prstGeom>
          <a:noFill/>
        </p:spPr>
      </p:pic>
      <p:pic>
        <p:nvPicPr>
          <p:cNvPr id="30724" name="Picture 4" descr="http://www.globalchange.umich.edu/globalchange1/current/lectures/competition/11364518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05600" y="1066800"/>
            <a:ext cx="2438400" cy="1619251"/>
          </a:xfrm>
          <a:prstGeom prst="rect">
            <a:avLst/>
          </a:prstGeom>
          <a:noFill/>
        </p:spPr>
      </p:pic>
      <p:pic>
        <p:nvPicPr>
          <p:cNvPr id="30726" name="Picture 6" descr="http://www.bergenhealth.org/communicable/images/Legionnaires-Disease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05600" y="5029200"/>
            <a:ext cx="24384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More </a:t>
            </a:r>
            <a:r>
              <a:rPr lang="es-MX" dirty="0" err="1" smtClean="0"/>
              <a:t>Factors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5562600" cy="4846320"/>
          </a:xfrm>
        </p:spPr>
        <p:txBody>
          <a:bodyPr>
            <a:normAutofit lnSpcReduction="10000"/>
          </a:bodyPr>
          <a:lstStyle/>
          <a:p>
            <a:r>
              <a:rPr lang="es-MX" b="1" dirty="0" err="1" smtClean="0"/>
              <a:t>Predation</a:t>
            </a:r>
            <a:r>
              <a:rPr lang="es-MX" b="1" dirty="0" smtClean="0"/>
              <a:t>: </a:t>
            </a:r>
            <a:r>
              <a:rPr lang="es-MX" dirty="0" err="1" smtClean="0"/>
              <a:t>important</a:t>
            </a:r>
            <a:r>
              <a:rPr lang="es-MX" dirty="0" smtClean="0"/>
              <a:t> cause of </a:t>
            </a:r>
            <a:r>
              <a:rPr lang="es-MX" dirty="0" err="1" smtClean="0"/>
              <a:t>density-dependent</a:t>
            </a:r>
            <a:r>
              <a:rPr lang="es-MX" dirty="0" smtClean="0"/>
              <a:t> </a:t>
            </a:r>
            <a:r>
              <a:rPr lang="es-MX" dirty="0" err="1" smtClean="0"/>
              <a:t>mortality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some</a:t>
            </a:r>
            <a:r>
              <a:rPr lang="es-MX" dirty="0" smtClean="0"/>
              <a:t> </a:t>
            </a:r>
            <a:r>
              <a:rPr lang="es-MX" dirty="0" err="1" smtClean="0"/>
              <a:t>prey</a:t>
            </a:r>
            <a:r>
              <a:rPr lang="es-MX" dirty="0" smtClean="0"/>
              <a:t> </a:t>
            </a:r>
            <a:r>
              <a:rPr lang="es-MX" dirty="0" err="1" smtClean="0"/>
              <a:t>because</a:t>
            </a:r>
            <a:r>
              <a:rPr lang="es-MX" dirty="0" smtClean="0"/>
              <a:t> a </a:t>
            </a:r>
            <a:r>
              <a:rPr lang="es-MX" dirty="0" err="1" smtClean="0"/>
              <a:t>predator</a:t>
            </a:r>
            <a:r>
              <a:rPr lang="es-MX" dirty="0" smtClean="0"/>
              <a:t> </a:t>
            </a:r>
            <a:r>
              <a:rPr lang="es-MX" dirty="0" err="1" smtClean="0"/>
              <a:t>encounters</a:t>
            </a:r>
            <a:r>
              <a:rPr lang="es-MX" dirty="0" smtClean="0"/>
              <a:t> and captures more </a:t>
            </a:r>
            <a:r>
              <a:rPr lang="es-MX" dirty="0" err="1" smtClean="0"/>
              <a:t>food</a:t>
            </a:r>
            <a:r>
              <a:rPr lang="es-MX" dirty="0" smtClean="0"/>
              <a:t> as </a:t>
            </a:r>
            <a:r>
              <a:rPr lang="es-MX" dirty="0" err="1" smtClean="0"/>
              <a:t>population</a:t>
            </a:r>
            <a:r>
              <a:rPr lang="es-MX" dirty="0" smtClean="0"/>
              <a:t> </a:t>
            </a:r>
            <a:r>
              <a:rPr lang="es-MX" dirty="0" err="1" smtClean="0"/>
              <a:t>density</a:t>
            </a:r>
            <a:r>
              <a:rPr lang="es-MX" dirty="0" smtClean="0"/>
              <a:t> </a:t>
            </a:r>
            <a:r>
              <a:rPr lang="es-MX" dirty="0" err="1" smtClean="0"/>
              <a:t>increases</a:t>
            </a:r>
            <a:r>
              <a:rPr lang="es-MX" dirty="0" smtClean="0"/>
              <a:t>.</a:t>
            </a:r>
          </a:p>
          <a:p>
            <a:r>
              <a:rPr lang="es-MX" b="1" dirty="0" err="1" smtClean="0"/>
              <a:t>Toxic</a:t>
            </a:r>
            <a:r>
              <a:rPr lang="es-MX" b="1" dirty="0" smtClean="0"/>
              <a:t> </a:t>
            </a:r>
            <a:r>
              <a:rPr lang="es-MX" b="1" dirty="0" err="1" smtClean="0"/>
              <a:t>Waste</a:t>
            </a:r>
            <a:r>
              <a:rPr lang="es-MX" b="1" dirty="0" smtClean="0"/>
              <a:t>: </a:t>
            </a:r>
            <a:r>
              <a:rPr lang="es-MX" dirty="0" err="1" smtClean="0"/>
              <a:t>Affect</a:t>
            </a:r>
            <a:r>
              <a:rPr lang="es-MX" dirty="0" smtClean="0"/>
              <a:t> </a:t>
            </a:r>
            <a:r>
              <a:rPr lang="es-MX" dirty="0" err="1" smtClean="0"/>
              <a:t>density</a:t>
            </a:r>
            <a:r>
              <a:rPr lang="es-MX" dirty="0" smtClean="0"/>
              <a:t> </a:t>
            </a:r>
            <a:r>
              <a:rPr lang="es-MX" dirty="0" err="1" smtClean="0"/>
              <a:t>dependent</a:t>
            </a:r>
            <a:r>
              <a:rPr lang="es-MX" dirty="0" smtClean="0"/>
              <a:t> </a:t>
            </a:r>
            <a:r>
              <a:rPr lang="es-MX" dirty="0" err="1" smtClean="0"/>
              <a:t>regulation</a:t>
            </a:r>
            <a:r>
              <a:rPr lang="es-MX" dirty="0" smtClean="0"/>
              <a:t> of </a:t>
            </a:r>
            <a:r>
              <a:rPr lang="es-MX" dirty="0" err="1" smtClean="0"/>
              <a:t>population</a:t>
            </a:r>
            <a:r>
              <a:rPr lang="es-MX" dirty="0" smtClean="0"/>
              <a:t> </a:t>
            </a:r>
            <a:r>
              <a:rPr lang="es-MX" dirty="0" err="1" smtClean="0"/>
              <a:t>size</a:t>
            </a:r>
            <a:r>
              <a:rPr lang="es-MX" dirty="0" smtClean="0"/>
              <a:t> </a:t>
            </a:r>
            <a:r>
              <a:rPr lang="es-MX" dirty="0" err="1" smtClean="0"/>
              <a:t>metabolic</a:t>
            </a:r>
            <a:r>
              <a:rPr lang="es-MX" dirty="0" smtClean="0"/>
              <a:t> </a:t>
            </a:r>
            <a:r>
              <a:rPr lang="es-MX" dirty="0" err="1" smtClean="0"/>
              <a:t>by-products</a:t>
            </a:r>
            <a:r>
              <a:rPr lang="es-MX" dirty="0" smtClean="0"/>
              <a:t> 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lab</a:t>
            </a:r>
            <a:r>
              <a:rPr lang="es-MX" dirty="0" smtClean="0"/>
              <a:t> </a:t>
            </a:r>
            <a:r>
              <a:rPr lang="es-MX" dirty="0" err="1" smtClean="0"/>
              <a:t>accumulate</a:t>
            </a:r>
            <a:r>
              <a:rPr lang="es-MX" dirty="0" smtClean="0"/>
              <a:t> as </a:t>
            </a:r>
            <a:r>
              <a:rPr lang="es-MX" dirty="0" err="1" smtClean="0"/>
              <a:t>popualtion</a:t>
            </a:r>
            <a:r>
              <a:rPr lang="es-MX" dirty="0" smtClean="0"/>
              <a:t> </a:t>
            </a:r>
            <a:r>
              <a:rPr lang="es-MX" dirty="0" err="1" smtClean="0"/>
              <a:t>grows</a:t>
            </a:r>
            <a:r>
              <a:rPr lang="es-MX" dirty="0" smtClean="0"/>
              <a:t> and </a:t>
            </a:r>
            <a:r>
              <a:rPr lang="es-MX" dirty="0" err="1" smtClean="0"/>
              <a:t>poisons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organisms</a:t>
            </a:r>
            <a:r>
              <a:rPr lang="es-MX" dirty="0" smtClean="0"/>
              <a:t> in </a:t>
            </a:r>
            <a:r>
              <a:rPr lang="es-MX" dirty="0" err="1" smtClean="0"/>
              <a:t>the</a:t>
            </a:r>
            <a:r>
              <a:rPr lang="es-MX" dirty="0" smtClean="0"/>
              <a:t> artificial </a:t>
            </a:r>
            <a:r>
              <a:rPr lang="es-MX" dirty="0" err="1" smtClean="0"/>
              <a:t>environment</a:t>
            </a:r>
            <a:r>
              <a:rPr lang="es-MX" dirty="0" smtClean="0"/>
              <a:t>.</a:t>
            </a:r>
          </a:p>
          <a:p>
            <a:pPr>
              <a:buNone/>
            </a:pPr>
            <a:endParaRPr lang="es-MX" dirty="0"/>
          </a:p>
        </p:txBody>
      </p:sp>
      <p:pic>
        <p:nvPicPr>
          <p:cNvPr id="29698" name="Picture 2" descr="http://www.fourcroy.org/biology/chapters/14_Eco-Interactions/pictures/predation_coyote_lg.jpe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1600200"/>
            <a:ext cx="3142555" cy="2152651"/>
          </a:xfrm>
          <a:prstGeom prst="rect">
            <a:avLst/>
          </a:prstGeom>
          <a:noFill/>
        </p:spPr>
      </p:pic>
      <p:pic>
        <p:nvPicPr>
          <p:cNvPr id="29700" name="Picture 4" descr="http://thabto.files.wordpress.com/2012/04/toxic-waste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4038600"/>
            <a:ext cx="2324100" cy="2305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777240"/>
          </a:xfrm>
        </p:spPr>
        <p:txBody>
          <a:bodyPr/>
          <a:lstStyle/>
          <a:p>
            <a:pPr algn="ctr"/>
            <a:r>
              <a:rPr lang="es-MX" dirty="0" err="1" smtClean="0"/>
              <a:t>Intrisic</a:t>
            </a:r>
            <a:r>
              <a:rPr lang="es-MX" dirty="0" smtClean="0"/>
              <a:t> </a:t>
            </a:r>
            <a:r>
              <a:rPr lang="es-MX" dirty="0" err="1" smtClean="0"/>
              <a:t>Factors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" y="950742"/>
            <a:ext cx="5029200" cy="5486400"/>
          </a:xfrm>
        </p:spPr>
        <p:txBody>
          <a:bodyPr>
            <a:normAutofit/>
          </a:bodyPr>
          <a:lstStyle/>
          <a:p>
            <a:r>
              <a:rPr lang="es-MX" b="1" dirty="0" err="1" smtClean="0"/>
              <a:t>Intrisic</a:t>
            </a:r>
            <a:r>
              <a:rPr lang="es-MX" b="1" dirty="0" smtClean="0"/>
              <a:t> (</a:t>
            </a:r>
            <a:r>
              <a:rPr lang="es-MX" b="1" dirty="0" err="1" smtClean="0"/>
              <a:t>physiological</a:t>
            </a:r>
            <a:r>
              <a:rPr lang="es-MX" b="1" dirty="0"/>
              <a:t>)</a:t>
            </a:r>
            <a:r>
              <a:rPr lang="es-MX" b="1" dirty="0" smtClean="0"/>
              <a:t> </a:t>
            </a:r>
            <a:r>
              <a:rPr lang="es-MX" b="1" dirty="0" err="1" smtClean="0"/>
              <a:t>factors</a:t>
            </a:r>
            <a:r>
              <a:rPr lang="es-MX" b="1" dirty="0" smtClean="0"/>
              <a:t> </a:t>
            </a:r>
            <a:r>
              <a:rPr lang="es-MX" dirty="0" err="1" smtClean="0"/>
              <a:t>rather</a:t>
            </a:r>
            <a:r>
              <a:rPr lang="es-MX" dirty="0" smtClean="0"/>
              <a:t> </a:t>
            </a:r>
            <a:r>
              <a:rPr lang="es-MX" dirty="0" err="1" smtClean="0"/>
              <a:t>than</a:t>
            </a:r>
            <a:r>
              <a:rPr lang="es-MX" dirty="0" smtClean="0"/>
              <a:t> </a:t>
            </a:r>
            <a:r>
              <a:rPr lang="es-MX" dirty="0" err="1" smtClean="0"/>
              <a:t>envirnomental</a:t>
            </a:r>
            <a:r>
              <a:rPr lang="es-MX" dirty="0" smtClean="0"/>
              <a:t> </a:t>
            </a:r>
            <a:r>
              <a:rPr lang="es-MX" dirty="0" err="1" smtClean="0"/>
              <a:t>factors</a:t>
            </a:r>
            <a:r>
              <a:rPr lang="es-MX" dirty="0" smtClean="0"/>
              <a:t> can </a:t>
            </a:r>
            <a:r>
              <a:rPr lang="es-MX" dirty="0" err="1" smtClean="0"/>
              <a:t>affect</a:t>
            </a:r>
            <a:r>
              <a:rPr lang="es-MX" dirty="0" smtClean="0"/>
              <a:t> </a:t>
            </a:r>
            <a:r>
              <a:rPr lang="es-MX" dirty="0" err="1" smtClean="0"/>
              <a:t>reproduction</a:t>
            </a:r>
            <a:r>
              <a:rPr lang="es-MX" dirty="0" smtClean="0"/>
              <a:t> of </a:t>
            </a:r>
            <a:r>
              <a:rPr lang="es-MX" dirty="0" err="1" smtClean="0"/>
              <a:t>organisms</a:t>
            </a:r>
            <a:endParaRPr lang="es-MX" dirty="0"/>
          </a:p>
          <a:p>
            <a:r>
              <a:rPr lang="es-MX" dirty="0" err="1" smtClean="0"/>
              <a:t>Aggressive</a:t>
            </a:r>
            <a:r>
              <a:rPr lang="es-MX" dirty="0" smtClean="0"/>
              <a:t> </a:t>
            </a:r>
            <a:r>
              <a:rPr lang="es-MX" dirty="0" err="1" smtClean="0"/>
              <a:t>behavior</a:t>
            </a:r>
            <a:r>
              <a:rPr lang="es-MX" dirty="0" smtClean="0"/>
              <a:t> </a:t>
            </a:r>
            <a:r>
              <a:rPr lang="es-MX" dirty="0" err="1" smtClean="0"/>
              <a:t>increases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population</a:t>
            </a:r>
            <a:r>
              <a:rPr lang="es-MX" dirty="0" smtClean="0"/>
              <a:t> </a:t>
            </a:r>
            <a:r>
              <a:rPr lang="es-MX" dirty="0" err="1" smtClean="0"/>
              <a:t>density</a:t>
            </a:r>
            <a:endParaRPr lang="es-MX" dirty="0" smtClean="0"/>
          </a:p>
          <a:p>
            <a:r>
              <a:rPr lang="es-MX" dirty="0" err="1" smtClean="0"/>
              <a:t>High</a:t>
            </a:r>
            <a:r>
              <a:rPr lang="es-MX" dirty="0" smtClean="0"/>
              <a:t> </a:t>
            </a:r>
            <a:r>
              <a:rPr lang="es-MX" dirty="0" err="1" smtClean="0"/>
              <a:t>population</a:t>
            </a:r>
            <a:r>
              <a:rPr lang="es-MX" dirty="0" smtClean="0"/>
              <a:t> </a:t>
            </a:r>
            <a:r>
              <a:rPr lang="es-MX" dirty="0" err="1" smtClean="0"/>
              <a:t>densities</a:t>
            </a:r>
            <a:r>
              <a:rPr lang="es-MX" dirty="0" smtClean="0"/>
              <a:t> can cause stress, </a:t>
            </a:r>
            <a:r>
              <a:rPr lang="es-MX" dirty="0" err="1" smtClean="0"/>
              <a:t>increase</a:t>
            </a:r>
            <a:r>
              <a:rPr lang="es-MX" dirty="0" smtClean="0"/>
              <a:t> in </a:t>
            </a:r>
            <a:r>
              <a:rPr lang="es-MX" dirty="0" err="1" smtClean="0"/>
              <a:t>mortality</a:t>
            </a:r>
            <a:r>
              <a:rPr lang="es-MX" dirty="0" smtClean="0"/>
              <a:t> and </a:t>
            </a:r>
            <a:r>
              <a:rPr lang="es-MX" dirty="0" err="1" smtClean="0"/>
              <a:t>decrease</a:t>
            </a:r>
            <a:r>
              <a:rPr lang="es-MX" dirty="0" smtClean="0"/>
              <a:t> in </a:t>
            </a:r>
            <a:r>
              <a:rPr lang="es-MX" dirty="0" err="1" smtClean="0"/>
              <a:t>death</a:t>
            </a:r>
            <a:r>
              <a:rPr lang="es-MX" dirty="0" smtClean="0"/>
              <a:t> </a:t>
            </a:r>
            <a:r>
              <a:rPr lang="es-MX" dirty="0" err="1" smtClean="0"/>
              <a:t>rates</a:t>
            </a:r>
            <a:r>
              <a:rPr lang="es-MX" dirty="0" smtClean="0"/>
              <a:t> </a:t>
            </a:r>
            <a:r>
              <a:rPr lang="es-MX" dirty="0" err="1" smtClean="0"/>
              <a:t>due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hormones </a:t>
            </a:r>
            <a:r>
              <a:rPr lang="es-MX" dirty="0" err="1" smtClean="0"/>
              <a:t>released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delay</a:t>
            </a:r>
            <a:r>
              <a:rPr lang="es-MX" dirty="0" smtClean="0"/>
              <a:t> sexual </a:t>
            </a:r>
            <a:r>
              <a:rPr lang="es-MX" dirty="0" err="1" smtClean="0"/>
              <a:t>maturation</a:t>
            </a:r>
            <a:endParaRPr lang="es-MX" dirty="0" smtClean="0"/>
          </a:p>
          <a:p>
            <a:endParaRPr lang="es-MX" dirty="0"/>
          </a:p>
        </p:txBody>
      </p:sp>
      <p:pic>
        <p:nvPicPr>
          <p:cNvPr id="28674" name="Picture 2" descr="http://www.futurity.org/wp-content/uploads/2012/12/hare_525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752600"/>
            <a:ext cx="3962400" cy="27019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562600" y="4495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Stressed</a:t>
            </a:r>
            <a:r>
              <a:rPr lang="es-MX" dirty="0" smtClean="0"/>
              <a:t> </a:t>
            </a:r>
            <a:r>
              <a:rPr lang="es-MX" dirty="0" err="1" smtClean="0"/>
              <a:t>bunny</a:t>
            </a:r>
            <a:endParaRPr lang="es-MX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4478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600" dirty="0" smtClean="0"/>
              <a:t>THE END </a:t>
            </a:r>
            <a:r>
              <a:rPr lang="es-MX" sz="9600" dirty="0" smtClean="0">
                <a:sym typeface="Wingdings" pitchFamily="2" charset="2"/>
              </a:rPr>
              <a:t> </a:t>
            </a:r>
            <a:endParaRPr lang="es-MX" sz="9600" dirty="0"/>
          </a:p>
        </p:txBody>
      </p:sp>
      <p:sp>
        <p:nvSpPr>
          <p:cNvPr id="3" name="TextBox 2"/>
          <p:cNvSpPr txBox="1"/>
          <p:nvPr/>
        </p:nvSpPr>
        <p:spPr>
          <a:xfrm>
            <a:off x="6553200" y="61722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Bio’s</a:t>
            </a:r>
            <a:r>
              <a:rPr lang="es-MX" dirty="0" smtClean="0"/>
              <a:t> </a:t>
            </a:r>
            <a:r>
              <a:rPr lang="es-MX" dirty="0" err="1" smtClean="0"/>
              <a:t>fun</a:t>
            </a:r>
            <a:r>
              <a:rPr lang="es-MX" dirty="0" smtClean="0"/>
              <a:t>. 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err="1" smtClean="0"/>
              <a:t>Logistic</a:t>
            </a:r>
            <a:r>
              <a:rPr lang="es-MX" dirty="0" smtClean="0"/>
              <a:t> </a:t>
            </a:r>
            <a:r>
              <a:rPr lang="es-MX" dirty="0" err="1" smtClean="0"/>
              <a:t>Growth</a:t>
            </a:r>
            <a:r>
              <a:rPr lang="es-MX" dirty="0" smtClean="0"/>
              <a:t> </a:t>
            </a:r>
            <a:r>
              <a:rPr lang="es-MX" dirty="0" err="1" smtClean="0"/>
              <a:t>Model-Introduction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As </a:t>
            </a:r>
            <a:r>
              <a:rPr lang="es-MX" dirty="0" err="1" smtClean="0"/>
              <a:t>population</a:t>
            </a:r>
            <a:r>
              <a:rPr lang="es-MX" dirty="0" smtClean="0"/>
              <a:t>   </a:t>
            </a:r>
            <a:r>
              <a:rPr lang="es-MX" dirty="0" err="1" smtClean="0"/>
              <a:t>resources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each</a:t>
            </a:r>
            <a:r>
              <a:rPr lang="es-MX" dirty="0" smtClean="0"/>
              <a:t> individual   </a:t>
            </a:r>
          </a:p>
          <a:p>
            <a:r>
              <a:rPr lang="es-MX" dirty="0" err="1" smtClean="0">
                <a:solidFill>
                  <a:srgbClr val="0070C0"/>
                </a:solidFill>
              </a:rPr>
              <a:t>Carrying</a:t>
            </a:r>
            <a:r>
              <a:rPr lang="es-MX" dirty="0" smtClean="0">
                <a:solidFill>
                  <a:srgbClr val="0070C0"/>
                </a:solidFill>
              </a:rPr>
              <a:t> </a:t>
            </a:r>
            <a:r>
              <a:rPr lang="es-MX" dirty="0" err="1" smtClean="0">
                <a:solidFill>
                  <a:srgbClr val="0070C0"/>
                </a:solidFill>
              </a:rPr>
              <a:t>Capacity</a:t>
            </a:r>
            <a:r>
              <a:rPr lang="es-MX" dirty="0">
                <a:solidFill>
                  <a:srgbClr val="0070C0"/>
                </a:solidFill>
              </a:rPr>
              <a:t> </a:t>
            </a:r>
            <a:r>
              <a:rPr lang="es-MX" dirty="0" smtClean="0">
                <a:solidFill>
                  <a:srgbClr val="0070C0"/>
                </a:solidFill>
              </a:rPr>
              <a:t>(k): </a:t>
            </a:r>
            <a:r>
              <a:rPr lang="es-MX" dirty="0" err="1" smtClean="0">
                <a:solidFill>
                  <a:srgbClr val="0070C0"/>
                </a:solidFill>
              </a:rPr>
              <a:t>max</a:t>
            </a:r>
            <a:r>
              <a:rPr lang="es-MX" dirty="0" smtClean="0">
                <a:solidFill>
                  <a:srgbClr val="0070C0"/>
                </a:solidFill>
              </a:rPr>
              <a:t> </a:t>
            </a:r>
            <a:r>
              <a:rPr lang="es-MX" dirty="0" err="1" smtClean="0">
                <a:solidFill>
                  <a:srgbClr val="0070C0"/>
                </a:solidFill>
              </a:rPr>
              <a:t>population</a:t>
            </a:r>
            <a:r>
              <a:rPr lang="es-MX" dirty="0" smtClean="0">
                <a:solidFill>
                  <a:srgbClr val="0070C0"/>
                </a:solidFill>
              </a:rPr>
              <a:t> </a:t>
            </a:r>
            <a:r>
              <a:rPr lang="es-MX" dirty="0" err="1" smtClean="0">
                <a:solidFill>
                  <a:srgbClr val="0070C0"/>
                </a:solidFill>
              </a:rPr>
              <a:t>size</a:t>
            </a:r>
            <a:r>
              <a:rPr lang="es-MX" dirty="0" smtClean="0">
                <a:solidFill>
                  <a:srgbClr val="0070C0"/>
                </a:solidFill>
              </a:rPr>
              <a:t> </a:t>
            </a:r>
            <a:r>
              <a:rPr lang="es-MX" dirty="0" err="1" smtClean="0">
                <a:solidFill>
                  <a:srgbClr val="0070C0"/>
                </a:solidFill>
              </a:rPr>
              <a:t>an</a:t>
            </a:r>
            <a:r>
              <a:rPr lang="es-MX" dirty="0" smtClean="0">
                <a:solidFill>
                  <a:srgbClr val="0070C0"/>
                </a:solidFill>
              </a:rPr>
              <a:t> </a:t>
            </a:r>
            <a:r>
              <a:rPr lang="es-MX" dirty="0" err="1" smtClean="0">
                <a:solidFill>
                  <a:srgbClr val="0070C0"/>
                </a:solidFill>
              </a:rPr>
              <a:t>environment</a:t>
            </a:r>
            <a:r>
              <a:rPr lang="es-MX" dirty="0" smtClean="0">
                <a:solidFill>
                  <a:srgbClr val="0070C0"/>
                </a:solidFill>
              </a:rPr>
              <a:t> can </a:t>
            </a:r>
            <a:r>
              <a:rPr lang="es-MX" dirty="0" err="1" smtClean="0">
                <a:solidFill>
                  <a:srgbClr val="0070C0"/>
                </a:solidFill>
              </a:rPr>
              <a:t>support</a:t>
            </a:r>
            <a:r>
              <a:rPr lang="es-MX" dirty="0" smtClean="0">
                <a:solidFill>
                  <a:srgbClr val="0070C0"/>
                </a:solidFill>
              </a:rPr>
              <a:t> </a:t>
            </a:r>
            <a:endParaRPr lang="es-MX" dirty="0" smtClean="0"/>
          </a:p>
          <a:p>
            <a:r>
              <a:rPr lang="es-MX" dirty="0" err="1" smtClean="0"/>
              <a:t>Varies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limiting</a:t>
            </a:r>
            <a:r>
              <a:rPr lang="es-MX" dirty="0" smtClean="0"/>
              <a:t> </a:t>
            </a:r>
            <a:r>
              <a:rPr lang="es-MX" dirty="0" err="1" smtClean="0"/>
              <a:t>resoruces</a:t>
            </a:r>
            <a:r>
              <a:rPr lang="es-MX" dirty="0"/>
              <a:t> </a:t>
            </a:r>
            <a:r>
              <a:rPr lang="es-MX" dirty="0" err="1" smtClean="0"/>
              <a:t>such</a:t>
            </a:r>
            <a:r>
              <a:rPr lang="es-MX" dirty="0" smtClean="0"/>
              <a:t> as </a:t>
            </a:r>
            <a:r>
              <a:rPr lang="es-MX" dirty="0" err="1" smtClean="0"/>
              <a:t>energy</a:t>
            </a:r>
            <a:r>
              <a:rPr lang="es-MX" dirty="0" smtClean="0"/>
              <a:t>, </a:t>
            </a:r>
            <a:r>
              <a:rPr lang="es-MX" dirty="0" err="1" smtClean="0"/>
              <a:t>shelter</a:t>
            </a:r>
            <a:r>
              <a:rPr lang="es-MX" dirty="0" smtClean="0"/>
              <a:t>, </a:t>
            </a:r>
            <a:r>
              <a:rPr lang="es-MX" dirty="0" err="1" smtClean="0"/>
              <a:t>refuge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 smtClean="0"/>
              <a:t>predators</a:t>
            </a:r>
            <a:r>
              <a:rPr lang="es-MX" dirty="0" smtClean="0"/>
              <a:t>, </a:t>
            </a:r>
            <a:r>
              <a:rPr lang="es-MX" dirty="0" err="1" smtClean="0"/>
              <a:t>soil</a:t>
            </a:r>
            <a:r>
              <a:rPr lang="es-MX" dirty="0" smtClean="0"/>
              <a:t> </a:t>
            </a:r>
            <a:r>
              <a:rPr lang="es-MX" dirty="0" err="1" smtClean="0"/>
              <a:t>nutrients</a:t>
            </a:r>
            <a:r>
              <a:rPr lang="es-MX" dirty="0" smtClean="0"/>
              <a:t>, </a:t>
            </a:r>
            <a:r>
              <a:rPr lang="es-MX" dirty="0" err="1" smtClean="0"/>
              <a:t>water</a:t>
            </a:r>
            <a:endParaRPr lang="es-MX" dirty="0"/>
          </a:p>
          <a:p>
            <a:r>
              <a:rPr lang="es-MX" dirty="0" err="1" smtClean="0"/>
              <a:t>Crowding</a:t>
            </a:r>
            <a:r>
              <a:rPr lang="es-MX" dirty="0" smtClean="0"/>
              <a:t> and </a:t>
            </a:r>
            <a:r>
              <a:rPr lang="es-MX" dirty="0" err="1" smtClean="0"/>
              <a:t>resource</a:t>
            </a:r>
            <a:r>
              <a:rPr lang="es-MX" dirty="0" smtClean="0"/>
              <a:t> </a:t>
            </a:r>
            <a:r>
              <a:rPr lang="es-MX" dirty="0" err="1" smtClean="0"/>
              <a:t>limitations</a:t>
            </a:r>
            <a:r>
              <a:rPr lang="es-MX" dirty="0" smtClean="0"/>
              <a:t> </a:t>
            </a:r>
            <a:r>
              <a:rPr lang="es-MX" dirty="0" err="1" smtClean="0"/>
              <a:t>effect</a:t>
            </a:r>
            <a:r>
              <a:rPr lang="es-MX" dirty="0" smtClean="0"/>
              <a:t> </a:t>
            </a:r>
            <a:r>
              <a:rPr lang="es-MX" dirty="0" err="1" smtClean="0"/>
              <a:t>population</a:t>
            </a:r>
            <a:r>
              <a:rPr lang="es-MX" dirty="0" smtClean="0"/>
              <a:t> </a:t>
            </a:r>
            <a:r>
              <a:rPr lang="es-MX" dirty="0" err="1" smtClean="0"/>
              <a:t>growth</a:t>
            </a:r>
            <a:r>
              <a:rPr lang="es-MX" dirty="0" smtClean="0"/>
              <a:t> (</a:t>
            </a:r>
            <a:r>
              <a:rPr lang="es-MX" dirty="0" err="1" smtClean="0"/>
              <a:t>slows</a:t>
            </a:r>
            <a:r>
              <a:rPr lang="es-MX" dirty="0" smtClean="0"/>
              <a:t> </a:t>
            </a:r>
            <a:r>
              <a:rPr lang="es-MX" dirty="0" err="1" smtClean="0"/>
              <a:t>reproduction</a:t>
            </a:r>
            <a:r>
              <a:rPr lang="es-MX" dirty="0" smtClean="0"/>
              <a:t> </a:t>
            </a:r>
            <a:r>
              <a:rPr lang="es-MX" dirty="0" err="1" smtClean="0"/>
              <a:t>rate</a:t>
            </a:r>
            <a:r>
              <a:rPr lang="es-MX" dirty="0" smtClean="0"/>
              <a:t>)</a:t>
            </a:r>
          </a:p>
          <a:p>
            <a:r>
              <a:rPr lang="es-MX" dirty="0" err="1" smtClean="0"/>
              <a:t>The</a:t>
            </a:r>
            <a:r>
              <a:rPr lang="es-MX" dirty="0" smtClean="0"/>
              <a:t> per </a:t>
            </a:r>
            <a:r>
              <a:rPr lang="es-MX" dirty="0" err="1" smtClean="0"/>
              <a:t>capita</a:t>
            </a:r>
            <a:r>
              <a:rPr lang="es-MX" dirty="0" smtClean="0"/>
              <a:t> </a:t>
            </a:r>
            <a:r>
              <a:rPr lang="es-MX" dirty="0" err="1" smtClean="0"/>
              <a:t>death</a:t>
            </a:r>
            <a:r>
              <a:rPr lang="es-MX" dirty="0" smtClean="0"/>
              <a:t> </a:t>
            </a:r>
            <a:r>
              <a:rPr lang="es-MX" dirty="0" err="1" smtClean="0"/>
              <a:t>rate</a:t>
            </a:r>
            <a:r>
              <a:rPr lang="es-MX" dirty="0" smtClean="0"/>
              <a:t> (m) </a:t>
            </a:r>
            <a:r>
              <a:rPr lang="es-MX" dirty="0" err="1" smtClean="0"/>
              <a:t>will</a:t>
            </a:r>
            <a:r>
              <a:rPr lang="es-MX" dirty="0" smtClean="0"/>
              <a:t> </a:t>
            </a:r>
            <a:r>
              <a:rPr lang="es-MX" dirty="0" err="1" smtClean="0"/>
              <a:t>increase</a:t>
            </a:r>
            <a:r>
              <a:rPr lang="es-MX" dirty="0" smtClean="0"/>
              <a:t> </a:t>
            </a:r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enough</a:t>
            </a:r>
            <a:r>
              <a:rPr lang="es-MX" dirty="0" smtClean="0"/>
              <a:t> </a:t>
            </a:r>
            <a:r>
              <a:rPr lang="es-MX" dirty="0" err="1" smtClean="0"/>
              <a:t>energy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consumed</a:t>
            </a:r>
            <a:endParaRPr lang="es-MX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2782094" y="17899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7315994" y="18280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571500"/>
            <a:ext cx="8229600" cy="1143000"/>
          </a:xfrm>
        </p:spPr>
        <p:txBody>
          <a:bodyPr/>
          <a:lstStyle/>
          <a:p>
            <a:r>
              <a:rPr lang="es-MX" dirty="0" smtClean="0"/>
              <a:t>Formula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956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s-MX" dirty="0"/>
          </a:p>
        </p:txBody>
      </p:sp>
      <p:pic>
        <p:nvPicPr>
          <p:cNvPr id="1026" name="Picture 2" descr="http://ww2.tnstate.edu/ganter/BIO-412-Ch06-Eq17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533400"/>
            <a:ext cx="7610475" cy="271462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3400" y="3164681"/>
            <a:ext cx="80772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m= per </a:t>
            </a:r>
            <a:r>
              <a:rPr lang="es-MX" sz="2400" dirty="0" err="1" smtClean="0"/>
              <a:t>capita</a:t>
            </a:r>
            <a:r>
              <a:rPr lang="es-MX" sz="2400" dirty="0" smtClean="0"/>
              <a:t> </a:t>
            </a:r>
            <a:r>
              <a:rPr lang="es-MX" sz="2400" dirty="0" err="1" smtClean="0"/>
              <a:t>death</a:t>
            </a:r>
            <a:r>
              <a:rPr lang="es-MX" sz="2400" dirty="0" smtClean="0"/>
              <a:t> </a:t>
            </a:r>
            <a:r>
              <a:rPr lang="es-MX" sz="2400" dirty="0" err="1" smtClean="0"/>
              <a:t>rate</a:t>
            </a:r>
            <a:endParaRPr lang="es-MX" sz="2400" dirty="0" smtClean="0"/>
          </a:p>
          <a:p>
            <a:r>
              <a:rPr lang="es-MX" sz="2400" dirty="0"/>
              <a:t>r</a:t>
            </a:r>
            <a:r>
              <a:rPr lang="es-MX" sz="2400" dirty="0" smtClean="0"/>
              <a:t>= per </a:t>
            </a:r>
            <a:r>
              <a:rPr lang="es-MX" sz="2400" dirty="0" err="1" smtClean="0"/>
              <a:t>capita</a:t>
            </a:r>
            <a:r>
              <a:rPr lang="es-MX" sz="2400" dirty="0" smtClean="0"/>
              <a:t> </a:t>
            </a:r>
            <a:r>
              <a:rPr lang="es-MX" sz="2400" dirty="0" err="1" smtClean="0"/>
              <a:t>increase</a:t>
            </a:r>
            <a:endParaRPr lang="es-MX" sz="2400" dirty="0" smtClean="0"/>
          </a:p>
          <a:p>
            <a:r>
              <a:rPr lang="es-MX" sz="2400" dirty="0"/>
              <a:t>K</a:t>
            </a:r>
            <a:r>
              <a:rPr lang="es-MX" sz="2400" dirty="0" smtClean="0"/>
              <a:t>= </a:t>
            </a:r>
            <a:r>
              <a:rPr lang="es-MX" sz="2400" dirty="0" err="1" smtClean="0"/>
              <a:t>maximum</a:t>
            </a:r>
            <a:r>
              <a:rPr lang="es-MX" sz="2400" dirty="0" smtClean="0"/>
              <a:t> </a:t>
            </a:r>
            <a:r>
              <a:rPr lang="es-MX" sz="2400" dirty="0" err="1" smtClean="0"/>
              <a:t>carrying</a:t>
            </a:r>
            <a:r>
              <a:rPr lang="es-MX" sz="2400" dirty="0" smtClean="0"/>
              <a:t> </a:t>
            </a:r>
            <a:r>
              <a:rPr lang="es-MX" sz="2400" dirty="0" err="1" smtClean="0"/>
              <a:t>capacity</a:t>
            </a:r>
            <a:endParaRPr lang="es-MX" sz="2400" dirty="0" smtClean="0"/>
          </a:p>
          <a:p>
            <a:r>
              <a:rPr lang="es-MX" sz="2400" dirty="0" smtClean="0"/>
              <a:t>N=</a:t>
            </a:r>
            <a:r>
              <a:rPr lang="es-MX" sz="2400" dirty="0" err="1" smtClean="0"/>
              <a:t>population</a:t>
            </a:r>
            <a:r>
              <a:rPr lang="es-MX" sz="2400" dirty="0" smtClean="0"/>
              <a:t> </a:t>
            </a:r>
            <a:r>
              <a:rPr lang="es-MX" sz="2400" dirty="0" err="1" smtClean="0"/>
              <a:t>size</a:t>
            </a:r>
            <a:endParaRPr lang="es-MX" sz="2400" dirty="0" smtClean="0"/>
          </a:p>
          <a:p>
            <a:r>
              <a:rPr lang="es-MX" sz="2400" dirty="0" smtClean="0"/>
              <a:t>(K-N)= </a:t>
            </a:r>
            <a:r>
              <a:rPr lang="es-MX" sz="2400" dirty="0" err="1" smtClean="0"/>
              <a:t>number</a:t>
            </a:r>
            <a:r>
              <a:rPr lang="es-MX" sz="2400" dirty="0" smtClean="0"/>
              <a:t> of </a:t>
            </a:r>
            <a:r>
              <a:rPr lang="es-MX" sz="2400" dirty="0" err="1" smtClean="0"/>
              <a:t>individuals</a:t>
            </a:r>
            <a:r>
              <a:rPr lang="es-MX" sz="2400" dirty="0" smtClean="0"/>
              <a:t> </a:t>
            </a:r>
            <a:r>
              <a:rPr lang="es-MX" sz="2400" dirty="0" err="1" smtClean="0"/>
              <a:t>carrying</a:t>
            </a:r>
            <a:r>
              <a:rPr lang="es-MX" sz="2400" dirty="0" smtClean="0"/>
              <a:t> </a:t>
            </a:r>
            <a:r>
              <a:rPr lang="es-MX" sz="2400" dirty="0" err="1" smtClean="0"/>
              <a:t>capacity</a:t>
            </a:r>
            <a:r>
              <a:rPr lang="es-MX" sz="2400" dirty="0" smtClean="0"/>
              <a:t> can </a:t>
            </a:r>
            <a:r>
              <a:rPr lang="es-MX" sz="2400" dirty="0" err="1" smtClean="0"/>
              <a:t>support</a:t>
            </a:r>
            <a:endParaRPr lang="es-MX" sz="2400" dirty="0" smtClean="0"/>
          </a:p>
          <a:p>
            <a:endParaRPr lang="es-MX" sz="2400" dirty="0" smtClean="0"/>
          </a:p>
          <a:p>
            <a:r>
              <a:rPr lang="es-MX" sz="2400" dirty="0" smtClean="0"/>
              <a:t>**</a:t>
            </a:r>
            <a:r>
              <a:rPr lang="es-MX" sz="2400" dirty="0" err="1" smtClean="0"/>
              <a:t>Logistic</a:t>
            </a:r>
            <a:r>
              <a:rPr lang="es-MX" sz="2400" dirty="0" smtClean="0"/>
              <a:t> </a:t>
            </a:r>
            <a:r>
              <a:rPr lang="es-MX" sz="2400" dirty="0" err="1" smtClean="0"/>
              <a:t>Population</a:t>
            </a:r>
            <a:r>
              <a:rPr lang="es-MX" sz="2400" dirty="0" smtClean="0"/>
              <a:t> </a:t>
            </a:r>
            <a:r>
              <a:rPr lang="es-MX" sz="2400" dirty="0" err="1" smtClean="0"/>
              <a:t>Growth</a:t>
            </a:r>
            <a:r>
              <a:rPr lang="es-MX" sz="2400" dirty="0" smtClean="0"/>
              <a:t> </a:t>
            </a:r>
            <a:r>
              <a:rPr lang="es-MX" sz="2400" dirty="0" err="1" smtClean="0"/>
              <a:t>Model</a:t>
            </a:r>
            <a:r>
              <a:rPr lang="es-MX" sz="2400" dirty="0" smtClean="0"/>
              <a:t>: Per </a:t>
            </a:r>
            <a:r>
              <a:rPr lang="es-MX" sz="2400" dirty="0" err="1" smtClean="0"/>
              <a:t>capita</a:t>
            </a:r>
            <a:r>
              <a:rPr lang="es-MX" sz="2400" dirty="0" smtClean="0"/>
              <a:t> </a:t>
            </a:r>
            <a:r>
              <a:rPr lang="es-MX" sz="2400" dirty="0" err="1" smtClean="0"/>
              <a:t>rate</a:t>
            </a:r>
            <a:r>
              <a:rPr lang="es-MX" sz="2400" dirty="0" smtClean="0"/>
              <a:t> of </a:t>
            </a:r>
            <a:r>
              <a:rPr lang="es-MX" sz="2400" dirty="0" err="1" smtClean="0"/>
              <a:t>increase</a:t>
            </a:r>
            <a:r>
              <a:rPr lang="es-MX" sz="2400" dirty="0" smtClean="0"/>
              <a:t> declines as </a:t>
            </a:r>
            <a:r>
              <a:rPr lang="es-MX" sz="2400" dirty="0" err="1" smtClean="0"/>
              <a:t>carrying</a:t>
            </a:r>
            <a:r>
              <a:rPr lang="es-MX" sz="2400" dirty="0" smtClean="0"/>
              <a:t> </a:t>
            </a:r>
            <a:r>
              <a:rPr lang="es-MX" sz="2400" dirty="0" err="1" smtClean="0"/>
              <a:t>capacity</a:t>
            </a:r>
            <a:r>
              <a:rPr lang="es-MX" sz="2400" dirty="0" smtClean="0"/>
              <a:t> </a:t>
            </a:r>
            <a:r>
              <a:rPr lang="es-MX" sz="2400" dirty="0" err="1" smtClean="0"/>
              <a:t>is</a:t>
            </a:r>
            <a:r>
              <a:rPr lang="es-MX" sz="2400" dirty="0" smtClean="0"/>
              <a:t> </a:t>
            </a:r>
            <a:r>
              <a:rPr lang="es-MX" sz="2400" dirty="0" err="1" smtClean="0"/>
              <a:t>reached</a:t>
            </a:r>
            <a:r>
              <a:rPr lang="es-MX" sz="2400" dirty="0" smtClean="0"/>
              <a:t>**</a:t>
            </a:r>
          </a:p>
          <a:p>
            <a:endParaRPr lang="es-MX" sz="2400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239000" cy="701040"/>
          </a:xfrm>
        </p:spPr>
        <p:txBody>
          <a:bodyPr/>
          <a:lstStyle/>
          <a:p>
            <a:r>
              <a:rPr lang="es-MX" dirty="0" err="1" smtClean="0"/>
              <a:t>Explanation</a:t>
            </a:r>
            <a:r>
              <a:rPr lang="es-MX" dirty="0" smtClean="0"/>
              <a:t>… 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7239000" cy="4846320"/>
          </a:xfrm>
        </p:spPr>
        <p:txBody>
          <a:bodyPr/>
          <a:lstStyle/>
          <a:p>
            <a:r>
              <a:rPr lang="es-MX" sz="2400" dirty="0" smtClean="0"/>
              <a:t>(K-N) = </a:t>
            </a:r>
            <a:r>
              <a:rPr lang="es-MX" sz="2400" dirty="0" err="1" smtClean="0"/>
              <a:t>number</a:t>
            </a:r>
            <a:r>
              <a:rPr lang="es-MX" sz="2400" dirty="0" smtClean="0"/>
              <a:t> of </a:t>
            </a:r>
            <a:r>
              <a:rPr lang="es-MX" sz="2400" dirty="0" err="1" smtClean="0"/>
              <a:t>individuals</a:t>
            </a:r>
            <a:r>
              <a:rPr lang="es-MX" sz="2400" dirty="0" smtClean="0"/>
              <a:t> </a:t>
            </a:r>
            <a:r>
              <a:rPr lang="es-MX" sz="2400" dirty="0" err="1" smtClean="0"/>
              <a:t>environment</a:t>
            </a:r>
            <a:r>
              <a:rPr lang="es-MX" sz="2400" dirty="0" smtClean="0"/>
              <a:t> can </a:t>
            </a:r>
            <a:r>
              <a:rPr lang="en-US" sz="2400" dirty="0" smtClean="0"/>
              <a:t>sustain</a:t>
            </a:r>
            <a:r>
              <a:rPr lang="es-MX" sz="2400" dirty="0" smtClean="0"/>
              <a:t> </a:t>
            </a:r>
          </a:p>
          <a:p>
            <a:r>
              <a:rPr lang="es-MX" sz="2400" dirty="0" smtClean="0"/>
              <a:t>(K-N)/K </a:t>
            </a:r>
            <a:r>
              <a:rPr lang="es-MX" sz="2400" dirty="0" err="1" smtClean="0"/>
              <a:t>is</a:t>
            </a:r>
            <a:r>
              <a:rPr lang="es-MX" sz="2400" dirty="0" smtClean="0"/>
              <a:t> </a:t>
            </a:r>
            <a:r>
              <a:rPr lang="es-MX" sz="2400" dirty="0" err="1" smtClean="0"/>
              <a:t>the</a:t>
            </a:r>
            <a:r>
              <a:rPr lang="es-MX" sz="2400" dirty="0" smtClean="0"/>
              <a:t> </a:t>
            </a:r>
            <a:r>
              <a:rPr lang="es-MX" sz="2400" dirty="0" err="1" smtClean="0"/>
              <a:t>fraction</a:t>
            </a:r>
            <a:r>
              <a:rPr lang="es-MX" sz="2400" dirty="0" smtClean="0"/>
              <a:t> of K (</a:t>
            </a:r>
            <a:r>
              <a:rPr lang="es-MX" sz="2400" dirty="0" err="1" smtClean="0"/>
              <a:t>carying</a:t>
            </a:r>
            <a:r>
              <a:rPr lang="es-MX" sz="2400" dirty="0" smtClean="0"/>
              <a:t> </a:t>
            </a:r>
            <a:r>
              <a:rPr lang="es-MX" sz="2400" dirty="0" err="1" smtClean="0"/>
              <a:t>capacity</a:t>
            </a:r>
            <a:r>
              <a:rPr lang="es-MX" sz="2400" dirty="0" smtClean="0"/>
              <a:t> </a:t>
            </a:r>
            <a:r>
              <a:rPr lang="es-MX" sz="2400" dirty="0" err="1" smtClean="0"/>
              <a:t>that</a:t>
            </a:r>
            <a:r>
              <a:rPr lang="es-MX" sz="2400" dirty="0" smtClean="0"/>
              <a:t> </a:t>
            </a:r>
            <a:r>
              <a:rPr lang="es-MX" sz="2400" dirty="0" err="1" smtClean="0"/>
              <a:t>is</a:t>
            </a:r>
            <a:r>
              <a:rPr lang="es-MX" sz="2400" dirty="0" smtClean="0"/>
              <a:t> </a:t>
            </a:r>
            <a:r>
              <a:rPr lang="es-MX" sz="2400" dirty="0" err="1" smtClean="0"/>
              <a:t>still</a:t>
            </a:r>
            <a:r>
              <a:rPr lang="es-MX" sz="2400" dirty="0" smtClean="0"/>
              <a:t> </a:t>
            </a:r>
            <a:r>
              <a:rPr lang="es-MX" sz="2400" dirty="0" err="1" smtClean="0"/>
              <a:t>available</a:t>
            </a:r>
            <a:endParaRPr lang="es-MX" sz="2400" dirty="0"/>
          </a:p>
          <a:p>
            <a:r>
              <a:rPr lang="es-MX" sz="2400" dirty="0" err="1" smtClean="0"/>
              <a:t>By</a:t>
            </a:r>
            <a:r>
              <a:rPr lang="es-MX" sz="2400" dirty="0" smtClean="0"/>
              <a:t> </a:t>
            </a:r>
            <a:r>
              <a:rPr lang="es-MX" sz="2400" dirty="0" err="1" smtClean="0"/>
              <a:t>multiplying</a:t>
            </a:r>
            <a:r>
              <a:rPr lang="es-MX" sz="2400" dirty="0" smtClean="0"/>
              <a:t> </a:t>
            </a:r>
            <a:r>
              <a:rPr lang="es-MX" sz="2400" dirty="0" err="1" smtClean="0"/>
              <a:t>the</a:t>
            </a:r>
            <a:r>
              <a:rPr lang="es-MX" sz="2400" dirty="0" smtClean="0"/>
              <a:t> </a:t>
            </a:r>
            <a:r>
              <a:rPr lang="es-MX" sz="2400" dirty="0" err="1" smtClean="0"/>
              <a:t>exponential</a:t>
            </a:r>
            <a:r>
              <a:rPr lang="es-MX" sz="2400" dirty="0" smtClean="0"/>
              <a:t> </a:t>
            </a:r>
            <a:r>
              <a:rPr lang="es-MX" sz="2400" dirty="0" err="1" smtClean="0"/>
              <a:t>rate</a:t>
            </a:r>
            <a:r>
              <a:rPr lang="es-MX" sz="2400" dirty="0" smtClean="0"/>
              <a:t> of </a:t>
            </a:r>
            <a:r>
              <a:rPr lang="es-MX" sz="2400" dirty="0" err="1" smtClean="0"/>
              <a:t>increase</a:t>
            </a:r>
            <a:r>
              <a:rPr lang="es-MX" sz="2400" dirty="0" smtClean="0"/>
              <a:t> (</a:t>
            </a:r>
            <a:r>
              <a:rPr lang="es-MX" sz="2400" dirty="0" err="1" smtClean="0"/>
              <a:t>r</a:t>
            </a:r>
            <a:r>
              <a:rPr lang="es-MX" sz="1600" dirty="0" err="1" smtClean="0"/>
              <a:t>max</a:t>
            </a:r>
            <a:r>
              <a:rPr lang="es-MX" sz="2400" dirty="0" err="1" smtClean="0"/>
              <a:t>N</a:t>
            </a:r>
            <a:r>
              <a:rPr lang="es-MX" sz="2400" dirty="0" smtClean="0"/>
              <a:t>) </a:t>
            </a:r>
            <a:r>
              <a:rPr lang="es-MX" sz="2400" dirty="0" err="1" smtClean="0"/>
              <a:t>by</a:t>
            </a:r>
            <a:r>
              <a:rPr lang="es-MX" sz="2400" dirty="0" smtClean="0"/>
              <a:t> (K-N)/K </a:t>
            </a:r>
            <a:r>
              <a:rPr lang="es-MX" sz="2400" dirty="0" err="1" smtClean="0"/>
              <a:t>we</a:t>
            </a:r>
            <a:r>
              <a:rPr lang="es-MX" sz="2400" dirty="0" smtClean="0"/>
              <a:t> are </a:t>
            </a:r>
            <a:r>
              <a:rPr lang="es-MX" sz="2400" dirty="0" err="1" smtClean="0"/>
              <a:t>modifying</a:t>
            </a:r>
            <a:r>
              <a:rPr lang="es-MX" sz="2400" dirty="0" smtClean="0"/>
              <a:t> </a:t>
            </a:r>
            <a:r>
              <a:rPr lang="es-MX" sz="2400" dirty="0" err="1" smtClean="0"/>
              <a:t>the</a:t>
            </a:r>
            <a:r>
              <a:rPr lang="es-MX" sz="2400" dirty="0" smtClean="0"/>
              <a:t> </a:t>
            </a:r>
            <a:r>
              <a:rPr lang="es-MX" sz="2400" dirty="0" err="1" smtClean="0"/>
              <a:t>growth</a:t>
            </a:r>
            <a:r>
              <a:rPr lang="es-MX" sz="2400" dirty="0" smtClean="0"/>
              <a:t> </a:t>
            </a:r>
            <a:r>
              <a:rPr lang="es-MX" sz="2400" dirty="0" err="1" smtClean="0"/>
              <a:t>rate</a:t>
            </a:r>
            <a:r>
              <a:rPr lang="es-MX" sz="2400" dirty="0" smtClean="0"/>
              <a:t> as N </a:t>
            </a:r>
            <a:r>
              <a:rPr lang="es-MX" sz="2400" dirty="0" err="1" smtClean="0"/>
              <a:t>increases</a:t>
            </a:r>
            <a:endParaRPr lang="es-MX" sz="2400" dirty="0" smtClean="0"/>
          </a:p>
          <a:p>
            <a:endParaRPr lang="es-MX" dirty="0"/>
          </a:p>
        </p:txBody>
      </p:sp>
      <p:pic>
        <p:nvPicPr>
          <p:cNvPr id="4" name="Picture 2" descr="http://ww2.tnstate.edu/ganter/BIO-412-Ch06-Eq17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657600"/>
            <a:ext cx="7610475" cy="2714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s-MX" sz="3600" dirty="0" err="1" smtClean="0"/>
              <a:t>Continued</a:t>
            </a:r>
            <a:r>
              <a:rPr lang="es-MX" sz="3600" dirty="0" smtClean="0"/>
              <a:t>…</a:t>
            </a:r>
            <a:endParaRPr lang="es-MX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3810000" cy="5791200"/>
          </a:xfrm>
        </p:spPr>
        <p:txBody>
          <a:bodyPr>
            <a:normAutofit fontScale="92500" lnSpcReduction="20000"/>
          </a:bodyPr>
          <a:lstStyle/>
          <a:p>
            <a:r>
              <a:rPr lang="es-MX" sz="2800" dirty="0" err="1" smtClean="0"/>
              <a:t>When</a:t>
            </a:r>
            <a:r>
              <a:rPr lang="es-MX" sz="2800" dirty="0" smtClean="0"/>
              <a:t> N </a:t>
            </a:r>
            <a:r>
              <a:rPr lang="es-MX" sz="2800" dirty="0" err="1" smtClean="0"/>
              <a:t>is</a:t>
            </a:r>
            <a:r>
              <a:rPr lang="es-MX" sz="2800" dirty="0" smtClean="0"/>
              <a:t> </a:t>
            </a:r>
            <a:r>
              <a:rPr lang="es-MX" sz="2800" dirty="0" err="1" smtClean="0"/>
              <a:t>small</a:t>
            </a:r>
            <a:r>
              <a:rPr lang="es-MX" sz="2800" dirty="0" smtClean="0"/>
              <a:t> </a:t>
            </a:r>
            <a:r>
              <a:rPr lang="es-MX" sz="2800" dirty="0" err="1" smtClean="0"/>
              <a:t>compared</a:t>
            </a:r>
            <a:r>
              <a:rPr lang="es-MX" sz="2800" dirty="0" smtClean="0"/>
              <a:t> </a:t>
            </a:r>
            <a:r>
              <a:rPr lang="es-MX" sz="2800" dirty="0" err="1" smtClean="0"/>
              <a:t>to</a:t>
            </a:r>
            <a:r>
              <a:rPr lang="es-MX" sz="2800" dirty="0" smtClean="0"/>
              <a:t> K (</a:t>
            </a:r>
            <a:r>
              <a:rPr lang="es-MX" sz="2800" dirty="0" err="1" smtClean="0"/>
              <a:t>population</a:t>
            </a:r>
            <a:r>
              <a:rPr lang="es-MX" sz="2800" dirty="0" smtClean="0"/>
              <a:t> </a:t>
            </a:r>
            <a:r>
              <a:rPr lang="es-MX" sz="2800" dirty="0" err="1" smtClean="0"/>
              <a:t>compared</a:t>
            </a:r>
            <a:r>
              <a:rPr lang="es-MX" sz="2800" dirty="0" smtClean="0"/>
              <a:t> </a:t>
            </a:r>
            <a:r>
              <a:rPr lang="es-MX" sz="2800" dirty="0" err="1" smtClean="0"/>
              <a:t>to</a:t>
            </a:r>
            <a:r>
              <a:rPr lang="es-MX" sz="2800" dirty="0" smtClean="0"/>
              <a:t> </a:t>
            </a:r>
            <a:r>
              <a:rPr lang="es-MX" sz="2800" dirty="0" err="1" smtClean="0"/>
              <a:t>carrying</a:t>
            </a:r>
            <a:r>
              <a:rPr lang="es-MX" sz="2800" dirty="0" smtClean="0"/>
              <a:t> </a:t>
            </a:r>
            <a:r>
              <a:rPr lang="es-MX" sz="2800" dirty="0" err="1" smtClean="0"/>
              <a:t>capacity</a:t>
            </a:r>
            <a:r>
              <a:rPr lang="es-MX" sz="2800" dirty="0" smtClean="0"/>
              <a:t>) </a:t>
            </a:r>
            <a:r>
              <a:rPr lang="es-MX" sz="2800" dirty="0" err="1" smtClean="0"/>
              <a:t>the</a:t>
            </a:r>
            <a:r>
              <a:rPr lang="es-MX" sz="2800" dirty="0" smtClean="0"/>
              <a:t> </a:t>
            </a:r>
            <a:r>
              <a:rPr lang="es-MX" sz="2800" dirty="0" err="1" smtClean="0"/>
              <a:t>term</a:t>
            </a:r>
            <a:r>
              <a:rPr lang="es-MX" sz="2800" dirty="0" smtClean="0"/>
              <a:t> (K-N)/K </a:t>
            </a:r>
            <a:r>
              <a:rPr lang="es-MX" sz="2800" dirty="0" err="1" smtClean="0"/>
              <a:t>is</a:t>
            </a:r>
            <a:r>
              <a:rPr lang="es-MX" sz="2800" dirty="0" smtClean="0"/>
              <a:t> </a:t>
            </a:r>
            <a:r>
              <a:rPr lang="es-MX" sz="2800" dirty="0" err="1" smtClean="0"/>
              <a:t>close</a:t>
            </a:r>
            <a:r>
              <a:rPr lang="es-MX" sz="2800" dirty="0" smtClean="0"/>
              <a:t> </a:t>
            </a:r>
            <a:r>
              <a:rPr lang="es-MX" sz="2800" dirty="0" err="1" smtClean="0"/>
              <a:t>to</a:t>
            </a:r>
            <a:r>
              <a:rPr lang="es-MX" sz="2800" dirty="0" smtClean="0"/>
              <a:t> </a:t>
            </a:r>
            <a:r>
              <a:rPr lang="es-MX" sz="2800" dirty="0" err="1" smtClean="0"/>
              <a:t>the</a:t>
            </a:r>
            <a:r>
              <a:rPr lang="es-MX" sz="2800" dirty="0" smtClean="0"/>
              <a:t> </a:t>
            </a:r>
            <a:r>
              <a:rPr lang="es-MX" sz="2800" dirty="0" err="1" smtClean="0"/>
              <a:t>instrisic</a:t>
            </a:r>
            <a:r>
              <a:rPr lang="es-MX" sz="2800" dirty="0" smtClean="0"/>
              <a:t> (</a:t>
            </a:r>
            <a:r>
              <a:rPr lang="es-MX" sz="2800" dirty="0" err="1" smtClean="0"/>
              <a:t>maximum</a:t>
            </a:r>
            <a:r>
              <a:rPr lang="es-MX" sz="2800" dirty="0" smtClean="0"/>
              <a:t>) </a:t>
            </a:r>
            <a:r>
              <a:rPr lang="es-MX" sz="2800" dirty="0" err="1" smtClean="0"/>
              <a:t>rate</a:t>
            </a:r>
            <a:r>
              <a:rPr lang="es-MX" sz="2800" dirty="0" smtClean="0"/>
              <a:t> of </a:t>
            </a:r>
            <a:r>
              <a:rPr lang="es-MX" sz="2800" dirty="0" err="1" smtClean="0"/>
              <a:t>increase</a:t>
            </a:r>
            <a:r>
              <a:rPr lang="es-MX" sz="2800" dirty="0" smtClean="0"/>
              <a:t>.</a:t>
            </a:r>
          </a:p>
          <a:p>
            <a:r>
              <a:rPr lang="es-MX" sz="2800" dirty="0" err="1" smtClean="0"/>
              <a:t>When</a:t>
            </a:r>
            <a:r>
              <a:rPr lang="es-MX" sz="2800" dirty="0" smtClean="0"/>
              <a:t> N </a:t>
            </a:r>
            <a:r>
              <a:rPr lang="es-MX" sz="2800" dirty="0" err="1" smtClean="0"/>
              <a:t>is</a:t>
            </a:r>
            <a:r>
              <a:rPr lang="es-MX" sz="2800" dirty="0" smtClean="0"/>
              <a:t> </a:t>
            </a:r>
            <a:r>
              <a:rPr lang="es-MX" sz="2800" dirty="0" err="1" smtClean="0"/>
              <a:t>large</a:t>
            </a:r>
            <a:r>
              <a:rPr lang="es-MX" sz="2800" dirty="0" smtClean="0"/>
              <a:t> and </a:t>
            </a:r>
            <a:r>
              <a:rPr lang="es-MX" sz="2800" dirty="0" err="1" smtClean="0"/>
              <a:t>resources</a:t>
            </a:r>
            <a:r>
              <a:rPr lang="es-MX" sz="2800" dirty="0" smtClean="0"/>
              <a:t> are </a:t>
            </a:r>
            <a:r>
              <a:rPr lang="es-MX" sz="2800" dirty="0" err="1" smtClean="0"/>
              <a:t>limiting</a:t>
            </a:r>
            <a:r>
              <a:rPr lang="es-MX" sz="2800" dirty="0" smtClean="0"/>
              <a:t>, (K-N)/K </a:t>
            </a:r>
            <a:r>
              <a:rPr lang="es-MX" sz="2800" dirty="0" err="1" smtClean="0"/>
              <a:t>is</a:t>
            </a:r>
            <a:r>
              <a:rPr lang="es-MX" sz="2800" dirty="0" smtClean="0"/>
              <a:t> </a:t>
            </a:r>
            <a:r>
              <a:rPr lang="es-MX" sz="2800" dirty="0" err="1" smtClean="0"/>
              <a:t>small</a:t>
            </a:r>
            <a:r>
              <a:rPr lang="es-MX" sz="2800" dirty="0" smtClean="0"/>
              <a:t> and so </a:t>
            </a:r>
            <a:r>
              <a:rPr lang="es-MX" sz="2800" dirty="0" err="1" smtClean="0"/>
              <a:t>is</a:t>
            </a:r>
            <a:r>
              <a:rPr lang="es-MX" sz="2800" dirty="0" smtClean="0"/>
              <a:t> </a:t>
            </a:r>
            <a:r>
              <a:rPr lang="es-MX" sz="2800" dirty="0" err="1" smtClean="0"/>
              <a:t>the</a:t>
            </a:r>
            <a:r>
              <a:rPr lang="es-MX" sz="2800" dirty="0" smtClean="0"/>
              <a:t> per </a:t>
            </a:r>
            <a:r>
              <a:rPr lang="es-MX" sz="2800" dirty="0" err="1" smtClean="0"/>
              <a:t>capita</a:t>
            </a:r>
            <a:r>
              <a:rPr lang="es-MX" sz="2800" dirty="0" smtClean="0"/>
              <a:t> </a:t>
            </a:r>
            <a:r>
              <a:rPr lang="es-MX" sz="2800" dirty="0" err="1" smtClean="0"/>
              <a:t>rate</a:t>
            </a:r>
            <a:r>
              <a:rPr lang="es-MX" sz="2800" dirty="0" smtClean="0"/>
              <a:t> of </a:t>
            </a:r>
            <a:r>
              <a:rPr lang="es-MX" sz="2800" dirty="0" err="1" smtClean="0"/>
              <a:t>increase</a:t>
            </a:r>
            <a:r>
              <a:rPr lang="es-MX" sz="2800" dirty="0" smtClean="0"/>
              <a:t>.</a:t>
            </a:r>
          </a:p>
          <a:p>
            <a:r>
              <a:rPr lang="es-MX" sz="2800" dirty="0" err="1" smtClean="0"/>
              <a:t>When</a:t>
            </a:r>
            <a:r>
              <a:rPr lang="es-MX" sz="2800" dirty="0" smtClean="0"/>
              <a:t> N=K </a:t>
            </a:r>
            <a:r>
              <a:rPr lang="es-MX" sz="2800" dirty="0" err="1" smtClean="0"/>
              <a:t>rate</a:t>
            </a:r>
            <a:r>
              <a:rPr lang="es-MX" sz="2800" dirty="0" smtClean="0"/>
              <a:t> </a:t>
            </a:r>
            <a:r>
              <a:rPr lang="es-MX" sz="2800" dirty="0" err="1" smtClean="0"/>
              <a:t>is</a:t>
            </a:r>
            <a:r>
              <a:rPr lang="es-MX" sz="2800" dirty="0" smtClean="0"/>
              <a:t> 0 and </a:t>
            </a:r>
            <a:r>
              <a:rPr lang="es-MX" sz="2800" dirty="0" err="1" smtClean="0"/>
              <a:t>the</a:t>
            </a:r>
            <a:r>
              <a:rPr lang="es-MX" sz="2800" dirty="0" smtClean="0"/>
              <a:t> </a:t>
            </a:r>
            <a:r>
              <a:rPr lang="es-MX" sz="2800" dirty="0" err="1" smtClean="0"/>
              <a:t>population</a:t>
            </a:r>
            <a:r>
              <a:rPr lang="es-MX" sz="2800" dirty="0" smtClean="0"/>
              <a:t> </a:t>
            </a:r>
            <a:r>
              <a:rPr lang="es-MX" sz="2800" dirty="0" err="1" smtClean="0"/>
              <a:t>stops</a:t>
            </a:r>
            <a:r>
              <a:rPr lang="es-MX" sz="2800" dirty="0" smtClean="0"/>
              <a:t> </a:t>
            </a:r>
            <a:r>
              <a:rPr lang="es-MX" sz="2800" dirty="0" err="1" smtClean="0"/>
              <a:t>growing</a:t>
            </a:r>
            <a:endParaRPr lang="es-MX" sz="2800" dirty="0" smtClean="0"/>
          </a:p>
          <a:p>
            <a:endParaRPr lang="es-MX" dirty="0"/>
          </a:p>
        </p:txBody>
      </p:sp>
      <p:pic>
        <p:nvPicPr>
          <p:cNvPr id="18436" name="Picture 4" descr="http://3.bp.blogspot.com/-B2faxNdBi6o/TwAYarN9UvI/AAAAAAAAADg/n1dP9pGhTp0/s1600/pc_growth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35450" y="990600"/>
            <a:ext cx="4808550" cy="3810000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>
          <a:xfrm>
            <a:off x="6096000" y="1524000"/>
            <a:ext cx="19050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8382000" y="34290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s-MX" sz="3600" dirty="0" err="1" smtClean="0"/>
              <a:t>Logistic</a:t>
            </a:r>
            <a:r>
              <a:rPr lang="es-MX" sz="3600" dirty="0" smtClean="0"/>
              <a:t> </a:t>
            </a:r>
            <a:r>
              <a:rPr lang="es-MX" sz="3600" dirty="0" err="1" smtClean="0"/>
              <a:t>Growth</a:t>
            </a:r>
            <a:r>
              <a:rPr lang="es-MX" sz="3600" dirty="0" smtClean="0"/>
              <a:t> </a:t>
            </a:r>
            <a:r>
              <a:rPr lang="es-MX" sz="3600" dirty="0" err="1" smtClean="0"/>
              <a:t>Model</a:t>
            </a:r>
            <a:endParaRPr lang="es-MX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4495800" cy="5638800"/>
          </a:xfrm>
        </p:spPr>
        <p:txBody>
          <a:bodyPr>
            <a:normAutofit/>
          </a:bodyPr>
          <a:lstStyle/>
          <a:p>
            <a:r>
              <a:rPr lang="es-MX" dirty="0" smtClean="0"/>
              <a:t>Produces a </a:t>
            </a:r>
            <a:r>
              <a:rPr lang="es-MX" dirty="0" err="1" smtClean="0"/>
              <a:t>sigmoid</a:t>
            </a:r>
            <a:r>
              <a:rPr lang="es-MX" dirty="0" smtClean="0"/>
              <a:t> (S) </a:t>
            </a:r>
            <a:r>
              <a:rPr lang="es-MX" dirty="0" err="1" smtClean="0"/>
              <a:t>shape</a:t>
            </a:r>
            <a:endParaRPr lang="es-MX" dirty="0" smtClean="0"/>
          </a:p>
          <a:p>
            <a:r>
              <a:rPr lang="es-MX" dirty="0" smtClean="0"/>
              <a:t>New </a:t>
            </a:r>
            <a:r>
              <a:rPr lang="es-MX" dirty="0" err="1" smtClean="0"/>
              <a:t>individuals</a:t>
            </a:r>
            <a:r>
              <a:rPr lang="es-MX" dirty="0" smtClean="0"/>
              <a:t> are </a:t>
            </a:r>
            <a:r>
              <a:rPr lang="es-MX" dirty="0" err="1" smtClean="0"/>
              <a:t>added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population</a:t>
            </a:r>
            <a:r>
              <a:rPr lang="es-MX" dirty="0" smtClean="0"/>
              <a:t> </a:t>
            </a:r>
            <a:r>
              <a:rPr lang="es-MX" dirty="0" err="1" smtClean="0"/>
              <a:t>most</a:t>
            </a:r>
            <a:r>
              <a:rPr lang="es-MX" dirty="0" smtClean="0"/>
              <a:t> </a:t>
            </a:r>
            <a:r>
              <a:rPr lang="es-MX" dirty="0" err="1" smtClean="0"/>
              <a:t>rapidly</a:t>
            </a:r>
            <a:r>
              <a:rPr lang="es-MX" dirty="0" smtClean="0"/>
              <a:t> at </a:t>
            </a:r>
            <a:r>
              <a:rPr lang="es-MX" dirty="0" err="1" smtClean="0"/>
              <a:t>intermediate</a:t>
            </a:r>
            <a:r>
              <a:rPr lang="es-MX" dirty="0" smtClean="0"/>
              <a:t> </a:t>
            </a:r>
            <a:r>
              <a:rPr lang="es-MX" dirty="0" err="1" smtClean="0"/>
              <a:t>population</a:t>
            </a:r>
            <a:r>
              <a:rPr lang="es-MX" dirty="0" smtClean="0"/>
              <a:t> </a:t>
            </a:r>
            <a:r>
              <a:rPr lang="es-MX" dirty="0" err="1" smtClean="0"/>
              <a:t>sizes</a:t>
            </a:r>
            <a:r>
              <a:rPr lang="es-MX" dirty="0" smtClean="0"/>
              <a:t> (</a:t>
            </a:r>
            <a:r>
              <a:rPr lang="es-MX" dirty="0" err="1" smtClean="0"/>
              <a:t>substantial</a:t>
            </a:r>
            <a:r>
              <a:rPr lang="es-MX" dirty="0" smtClean="0"/>
              <a:t> </a:t>
            </a:r>
            <a:r>
              <a:rPr lang="es-MX" dirty="0" err="1" smtClean="0"/>
              <a:t>breeding</a:t>
            </a:r>
            <a:r>
              <a:rPr lang="es-MX" dirty="0" smtClean="0"/>
              <a:t> </a:t>
            </a:r>
            <a:r>
              <a:rPr lang="es-MX" dirty="0" err="1" smtClean="0"/>
              <a:t>size</a:t>
            </a:r>
            <a:r>
              <a:rPr lang="es-MX" dirty="0" smtClean="0"/>
              <a:t> and </a:t>
            </a:r>
            <a:r>
              <a:rPr lang="es-MX" dirty="0" err="1" smtClean="0"/>
              <a:t>resources</a:t>
            </a:r>
            <a:r>
              <a:rPr lang="es-MX" dirty="0" smtClean="0"/>
              <a:t>)</a:t>
            </a:r>
          </a:p>
          <a:p>
            <a:r>
              <a:rPr lang="es-MX" dirty="0" err="1" smtClean="0"/>
              <a:t>Population</a:t>
            </a:r>
            <a:r>
              <a:rPr lang="es-MX" dirty="0" smtClean="0"/>
              <a:t> </a:t>
            </a:r>
            <a:r>
              <a:rPr lang="es-MX" dirty="0" err="1" smtClean="0"/>
              <a:t>dramatically</a:t>
            </a:r>
            <a:r>
              <a:rPr lang="es-MX" dirty="0" smtClean="0"/>
              <a:t> </a:t>
            </a:r>
            <a:r>
              <a:rPr lang="es-MX" dirty="0" err="1" smtClean="0"/>
              <a:t>slows</a:t>
            </a:r>
            <a:r>
              <a:rPr lang="es-MX" dirty="0" smtClean="0"/>
              <a:t> as N </a:t>
            </a:r>
            <a:r>
              <a:rPr lang="es-MX" dirty="0" err="1" smtClean="0"/>
              <a:t>approaches</a:t>
            </a:r>
            <a:r>
              <a:rPr lang="es-MX" dirty="0" smtClean="0"/>
              <a:t> K</a:t>
            </a:r>
          </a:p>
          <a:p>
            <a:r>
              <a:rPr lang="es-MX" dirty="0" smtClean="0"/>
              <a:t>TO DECREASE IN RATE BIRTH RATE MUST DEACREASE OR DEATH RATE MUST INCREASE</a:t>
            </a:r>
          </a:p>
          <a:p>
            <a:endParaRPr lang="es-MX" dirty="0"/>
          </a:p>
        </p:txBody>
      </p:sp>
      <p:pic>
        <p:nvPicPr>
          <p:cNvPr id="4" name="Picture 2" descr="http://faculty.uca.edu/johnc/PopGrwthLogisticMod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b="4326"/>
          <a:stretch>
            <a:fillRect/>
          </a:stretch>
        </p:blipFill>
        <p:spPr bwMode="auto">
          <a:xfrm>
            <a:off x="4419600" y="1295400"/>
            <a:ext cx="4724400" cy="38632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Logistic</a:t>
            </a:r>
            <a:r>
              <a:rPr lang="es-MX" dirty="0" smtClean="0"/>
              <a:t> </a:t>
            </a:r>
            <a:r>
              <a:rPr lang="es-MX" dirty="0" err="1" smtClean="0"/>
              <a:t>Model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err="1" smtClean="0"/>
              <a:t>Assumes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populations</a:t>
            </a:r>
            <a:r>
              <a:rPr lang="es-MX" dirty="0" smtClean="0"/>
              <a:t> </a:t>
            </a:r>
            <a:r>
              <a:rPr lang="es-MX" dirty="0" err="1" smtClean="0"/>
              <a:t>adjust</a:t>
            </a:r>
            <a:r>
              <a:rPr lang="es-MX" dirty="0" smtClean="0"/>
              <a:t> </a:t>
            </a:r>
            <a:r>
              <a:rPr lang="es-MX" dirty="0" err="1" smtClean="0"/>
              <a:t>instantly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growth</a:t>
            </a:r>
            <a:r>
              <a:rPr lang="es-MX" dirty="0" smtClean="0"/>
              <a:t> and </a:t>
            </a:r>
            <a:r>
              <a:rPr lang="es-MX" dirty="0" err="1" smtClean="0"/>
              <a:t>apprach</a:t>
            </a:r>
            <a:r>
              <a:rPr lang="es-MX" dirty="0" smtClean="0"/>
              <a:t> </a:t>
            </a:r>
            <a:r>
              <a:rPr lang="es-MX" dirty="0" err="1" smtClean="0"/>
              <a:t>carrying</a:t>
            </a:r>
            <a:r>
              <a:rPr lang="es-MX" dirty="0" smtClean="0"/>
              <a:t> </a:t>
            </a:r>
            <a:r>
              <a:rPr lang="es-MX" dirty="0" err="1" smtClean="0"/>
              <a:t>capacity</a:t>
            </a:r>
            <a:r>
              <a:rPr lang="es-MX" dirty="0" smtClean="0"/>
              <a:t> </a:t>
            </a:r>
            <a:r>
              <a:rPr lang="es-MX" dirty="0" err="1" smtClean="0"/>
              <a:t>smoothly</a:t>
            </a:r>
            <a:r>
              <a:rPr lang="es-MX" dirty="0" smtClean="0"/>
              <a:t>…NOT TRUE</a:t>
            </a:r>
            <a:r>
              <a:rPr lang="es-MX" dirty="0"/>
              <a:t> </a:t>
            </a:r>
            <a:r>
              <a:rPr lang="es-MX" dirty="0" smtClean="0"/>
              <a:t>(</a:t>
            </a:r>
            <a:r>
              <a:rPr lang="es-MX" dirty="0" err="1" smtClean="0"/>
              <a:t>but</a:t>
            </a:r>
            <a:r>
              <a:rPr lang="es-MX" dirty="0" smtClean="0"/>
              <a:t> </a:t>
            </a:r>
            <a:r>
              <a:rPr lang="es-MX" dirty="0" err="1" smtClean="0"/>
              <a:t>there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a </a:t>
            </a:r>
            <a:r>
              <a:rPr lang="es-MX" dirty="0" err="1" smtClean="0"/>
              <a:t>lag</a:t>
            </a:r>
            <a:r>
              <a:rPr lang="es-MX" dirty="0" smtClean="0"/>
              <a:t> time)</a:t>
            </a:r>
          </a:p>
          <a:p>
            <a:r>
              <a:rPr lang="es-MX" dirty="0" smtClean="0"/>
              <a:t>Real </a:t>
            </a:r>
            <a:r>
              <a:rPr lang="es-MX" dirty="0" err="1" smtClean="0"/>
              <a:t>World</a:t>
            </a:r>
            <a:r>
              <a:rPr lang="es-MX" dirty="0" smtClean="0"/>
              <a:t> </a:t>
            </a:r>
            <a:r>
              <a:rPr lang="es-MX" dirty="0" err="1" smtClean="0"/>
              <a:t>Example</a:t>
            </a:r>
            <a:r>
              <a:rPr lang="es-MX" dirty="0" smtClean="0"/>
              <a:t>: </a:t>
            </a:r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population</a:t>
            </a:r>
            <a:r>
              <a:rPr lang="es-MX" dirty="0" smtClean="0"/>
              <a:t> of </a:t>
            </a:r>
            <a:r>
              <a:rPr lang="es-MX" dirty="0" err="1" smtClean="0"/>
              <a:t>Daphnia</a:t>
            </a:r>
            <a:r>
              <a:rPr lang="es-MX" dirty="0" smtClean="0"/>
              <a:t> </a:t>
            </a:r>
            <a:r>
              <a:rPr lang="es-MX" dirty="0" err="1" smtClean="0"/>
              <a:t>drops</a:t>
            </a:r>
            <a:r>
              <a:rPr lang="es-MX" dirty="0"/>
              <a:t> </a:t>
            </a:r>
            <a:r>
              <a:rPr lang="es-MX" dirty="0" err="1" smtClean="0"/>
              <a:t>below</a:t>
            </a:r>
            <a:r>
              <a:rPr lang="es-MX" dirty="0" smtClean="0"/>
              <a:t> K, </a:t>
            </a:r>
            <a:r>
              <a:rPr lang="es-MX" dirty="0" err="1" smtClean="0"/>
              <a:t>there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a </a:t>
            </a:r>
            <a:r>
              <a:rPr lang="es-MX" dirty="0" err="1" smtClean="0"/>
              <a:t>delay</a:t>
            </a:r>
            <a:r>
              <a:rPr lang="es-MX" dirty="0" smtClean="0"/>
              <a:t> of </a:t>
            </a:r>
            <a:r>
              <a:rPr lang="es-MX" dirty="0" err="1" smtClean="0"/>
              <a:t>population</a:t>
            </a:r>
            <a:r>
              <a:rPr lang="es-MX" dirty="0" smtClean="0"/>
              <a:t> </a:t>
            </a:r>
            <a:r>
              <a:rPr lang="es-MX" dirty="0" err="1" smtClean="0"/>
              <a:t>growth</a:t>
            </a:r>
            <a:r>
              <a:rPr lang="es-MX" dirty="0" smtClean="0"/>
              <a:t> </a:t>
            </a:r>
            <a:r>
              <a:rPr lang="es-MX" dirty="0" err="1" smtClean="0"/>
              <a:t>until</a:t>
            </a:r>
            <a:r>
              <a:rPr lang="es-MX" dirty="0" smtClean="0"/>
              <a:t> </a:t>
            </a:r>
            <a:r>
              <a:rPr lang="es-MX" dirty="0" err="1" smtClean="0"/>
              <a:t>increasing</a:t>
            </a:r>
            <a:r>
              <a:rPr lang="es-MX" dirty="0" smtClean="0"/>
              <a:t> # of </a:t>
            </a:r>
            <a:r>
              <a:rPr lang="es-MX" dirty="0" err="1" smtClean="0"/>
              <a:t>offspring</a:t>
            </a:r>
            <a:r>
              <a:rPr lang="es-MX" dirty="0" smtClean="0"/>
              <a:t> are </a:t>
            </a:r>
            <a:r>
              <a:rPr lang="es-MX" dirty="0" err="1" smtClean="0"/>
              <a:t>born</a:t>
            </a:r>
            <a:endParaRPr lang="es-MX" dirty="0" smtClean="0"/>
          </a:p>
          <a:p>
            <a:r>
              <a:rPr lang="es-MX" dirty="0" err="1" smtClean="0"/>
              <a:t>Also</a:t>
            </a:r>
            <a:r>
              <a:rPr lang="es-MX" dirty="0" smtClean="0"/>
              <a:t> </a:t>
            </a:r>
            <a:r>
              <a:rPr lang="es-MX" dirty="0" err="1" smtClean="0"/>
              <a:t>assumes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each</a:t>
            </a:r>
            <a:r>
              <a:rPr lang="es-MX" dirty="0" smtClean="0"/>
              <a:t> individual </a:t>
            </a:r>
            <a:r>
              <a:rPr lang="es-MX" dirty="0" err="1" smtClean="0"/>
              <a:t>added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a </a:t>
            </a:r>
            <a:r>
              <a:rPr lang="es-MX" dirty="0" err="1" smtClean="0"/>
              <a:t>population</a:t>
            </a:r>
            <a:r>
              <a:rPr lang="es-MX" dirty="0"/>
              <a:t> </a:t>
            </a:r>
            <a:r>
              <a:rPr lang="es-MX" dirty="0" smtClean="0"/>
              <a:t>has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same</a:t>
            </a:r>
            <a:r>
              <a:rPr lang="es-MX" dirty="0" smtClean="0"/>
              <a:t> </a:t>
            </a:r>
            <a:r>
              <a:rPr lang="es-MX" dirty="0" err="1" smtClean="0"/>
              <a:t>negative</a:t>
            </a:r>
            <a:r>
              <a:rPr lang="es-MX" dirty="0" smtClean="0"/>
              <a:t> </a:t>
            </a:r>
            <a:r>
              <a:rPr lang="es-MX" dirty="0" err="1" smtClean="0"/>
              <a:t>effect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population</a:t>
            </a:r>
            <a:r>
              <a:rPr lang="es-MX" dirty="0" smtClean="0"/>
              <a:t> </a:t>
            </a:r>
            <a:r>
              <a:rPr lang="es-MX" dirty="0" err="1" smtClean="0"/>
              <a:t>growth</a:t>
            </a:r>
            <a:r>
              <a:rPr lang="es-MX" dirty="0" smtClean="0"/>
              <a:t>--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always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case *</a:t>
            </a:r>
            <a:r>
              <a:rPr lang="es-MX" dirty="0" err="1" smtClean="0"/>
              <a:t>Allele</a:t>
            </a:r>
            <a:r>
              <a:rPr lang="es-MX" dirty="0" smtClean="0"/>
              <a:t> </a:t>
            </a:r>
            <a:r>
              <a:rPr lang="es-MX" dirty="0" err="1" smtClean="0"/>
              <a:t>Effect</a:t>
            </a:r>
            <a:r>
              <a:rPr lang="es-MX" dirty="0" smtClean="0"/>
              <a:t>* (</a:t>
            </a:r>
            <a:r>
              <a:rPr lang="es-MX" dirty="0" err="1" smtClean="0"/>
              <a:t>some</a:t>
            </a:r>
            <a:r>
              <a:rPr lang="es-MX" dirty="0" smtClean="0"/>
              <a:t> </a:t>
            </a:r>
            <a:r>
              <a:rPr lang="es-MX" dirty="0" err="1" smtClean="0"/>
              <a:t>organisms</a:t>
            </a:r>
            <a:r>
              <a:rPr lang="es-MX" dirty="0" smtClean="0"/>
              <a:t> </a:t>
            </a:r>
            <a:r>
              <a:rPr lang="es-MX" dirty="0" err="1" smtClean="0"/>
              <a:t>survive</a:t>
            </a:r>
            <a:r>
              <a:rPr lang="es-MX" dirty="0" smtClean="0"/>
              <a:t> and reproduce </a:t>
            </a:r>
            <a:r>
              <a:rPr lang="es-MX" dirty="0" err="1" smtClean="0"/>
              <a:t>better</a:t>
            </a:r>
            <a:r>
              <a:rPr lang="es-MX" dirty="0" smtClean="0"/>
              <a:t> at </a:t>
            </a:r>
            <a:r>
              <a:rPr lang="es-MX" dirty="0" err="1" smtClean="0"/>
              <a:t>high</a:t>
            </a:r>
            <a:r>
              <a:rPr lang="es-MX" dirty="0" smtClean="0"/>
              <a:t> </a:t>
            </a:r>
            <a:r>
              <a:rPr lang="es-MX" dirty="0" err="1" smtClean="0"/>
              <a:t>population</a:t>
            </a:r>
            <a:r>
              <a:rPr lang="es-MX" dirty="0" smtClean="0"/>
              <a:t> </a:t>
            </a:r>
            <a:r>
              <a:rPr lang="es-MX" dirty="0" err="1" smtClean="0"/>
              <a:t>density</a:t>
            </a:r>
            <a:r>
              <a:rPr lang="es-MX" dirty="0" smtClean="0"/>
              <a:t> </a:t>
            </a:r>
          </a:p>
          <a:p>
            <a:r>
              <a:rPr lang="es-MX" dirty="0" err="1" smtClean="0"/>
              <a:t>Helped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predict</a:t>
            </a:r>
            <a:r>
              <a:rPr lang="es-MX" dirty="0" smtClean="0"/>
              <a:t> </a:t>
            </a:r>
            <a:r>
              <a:rPr lang="es-MX" dirty="0" err="1" smtClean="0"/>
              <a:t>possible</a:t>
            </a:r>
            <a:r>
              <a:rPr lang="es-MX" dirty="0" smtClean="0"/>
              <a:t> </a:t>
            </a:r>
            <a:r>
              <a:rPr lang="es-MX" dirty="0" err="1" smtClean="0"/>
              <a:t>population</a:t>
            </a:r>
            <a:r>
              <a:rPr lang="es-MX" dirty="0" smtClean="0"/>
              <a:t> </a:t>
            </a:r>
            <a:r>
              <a:rPr lang="es-MX" dirty="0" err="1" smtClean="0"/>
              <a:t>fluctuations</a:t>
            </a:r>
            <a:r>
              <a:rPr lang="es-MX" dirty="0" smtClean="0"/>
              <a:t> </a:t>
            </a:r>
          </a:p>
          <a:p>
            <a:pPr>
              <a:buNone/>
            </a:pPr>
            <a:endParaRPr lang="es-MX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Natural </a:t>
            </a:r>
            <a:r>
              <a:rPr lang="es-MX" dirty="0" err="1" smtClean="0"/>
              <a:t>Selection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239000" cy="4846320"/>
          </a:xfrm>
        </p:spPr>
        <p:txBody>
          <a:bodyPr/>
          <a:lstStyle/>
          <a:p>
            <a:r>
              <a:rPr lang="es-MX" b="1" dirty="0" err="1" smtClean="0"/>
              <a:t>High</a:t>
            </a:r>
            <a:r>
              <a:rPr lang="es-MX" b="1" dirty="0" smtClean="0"/>
              <a:t> </a:t>
            </a:r>
            <a:r>
              <a:rPr lang="es-MX" b="1" dirty="0" err="1" smtClean="0"/>
              <a:t>Population</a:t>
            </a:r>
            <a:r>
              <a:rPr lang="es-MX" b="1" dirty="0" smtClean="0"/>
              <a:t> </a:t>
            </a:r>
            <a:r>
              <a:rPr lang="es-MX" b="1" dirty="0" err="1" smtClean="0"/>
              <a:t>Density</a:t>
            </a:r>
            <a:r>
              <a:rPr lang="es-MX" b="1" dirty="0" smtClean="0"/>
              <a:t>- </a:t>
            </a:r>
            <a:r>
              <a:rPr lang="es-MX" dirty="0" err="1" smtClean="0"/>
              <a:t>Not</a:t>
            </a:r>
            <a:r>
              <a:rPr lang="es-MX" dirty="0" smtClean="0"/>
              <a:t> a </a:t>
            </a:r>
            <a:r>
              <a:rPr lang="es-MX" dirty="0" err="1" smtClean="0"/>
              <a:t>lot</a:t>
            </a:r>
            <a:r>
              <a:rPr lang="es-MX" dirty="0" smtClean="0"/>
              <a:t> of </a:t>
            </a:r>
            <a:r>
              <a:rPr lang="es-MX" dirty="0" err="1" smtClean="0"/>
              <a:t>resources</a:t>
            </a:r>
            <a:r>
              <a:rPr lang="es-MX" dirty="0" smtClean="0"/>
              <a:t>, </a:t>
            </a:r>
            <a:r>
              <a:rPr lang="es-MX" dirty="0" err="1" smtClean="0"/>
              <a:t>slow</a:t>
            </a:r>
            <a:r>
              <a:rPr lang="es-MX" dirty="0" smtClean="0"/>
              <a:t> </a:t>
            </a:r>
            <a:r>
              <a:rPr lang="es-MX" dirty="0" err="1" smtClean="0"/>
              <a:t>growth</a:t>
            </a:r>
            <a:r>
              <a:rPr lang="es-MX" dirty="0" smtClean="0"/>
              <a:t>, and </a:t>
            </a:r>
            <a:r>
              <a:rPr lang="es-MX" dirty="0" err="1" smtClean="0"/>
              <a:t>selection</a:t>
            </a:r>
            <a:r>
              <a:rPr lang="es-MX" dirty="0" smtClean="0"/>
              <a:t> </a:t>
            </a:r>
            <a:r>
              <a:rPr lang="es-MX" dirty="0" err="1" smtClean="0"/>
              <a:t>favors</a:t>
            </a:r>
            <a:r>
              <a:rPr lang="es-MX" dirty="0" smtClean="0"/>
              <a:t> </a:t>
            </a:r>
            <a:r>
              <a:rPr lang="es-MX" dirty="0" err="1" smtClean="0"/>
              <a:t>individuals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can reproduce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few</a:t>
            </a:r>
            <a:r>
              <a:rPr lang="es-MX" dirty="0" smtClean="0"/>
              <a:t> </a:t>
            </a:r>
            <a:r>
              <a:rPr lang="es-MX" dirty="0" err="1" smtClean="0"/>
              <a:t>resources</a:t>
            </a:r>
            <a:endParaRPr lang="es-MX" dirty="0" smtClean="0"/>
          </a:p>
          <a:p>
            <a:r>
              <a:rPr lang="es-MX" b="1" dirty="0" err="1" smtClean="0"/>
              <a:t>Low</a:t>
            </a:r>
            <a:r>
              <a:rPr lang="es-MX" b="1" dirty="0" smtClean="0"/>
              <a:t> </a:t>
            </a:r>
            <a:r>
              <a:rPr lang="es-MX" b="1" dirty="0" err="1" smtClean="0"/>
              <a:t>Population</a:t>
            </a:r>
            <a:r>
              <a:rPr lang="es-MX" b="1" dirty="0" smtClean="0"/>
              <a:t> </a:t>
            </a:r>
            <a:r>
              <a:rPr lang="es-MX" b="1" dirty="0" err="1" smtClean="0"/>
              <a:t>Density</a:t>
            </a:r>
            <a:r>
              <a:rPr lang="es-MX" b="1" dirty="0" smtClean="0"/>
              <a:t>- </a:t>
            </a:r>
            <a:r>
              <a:rPr lang="es-MX" dirty="0" err="1" smtClean="0"/>
              <a:t>Favors</a:t>
            </a:r>
            <a:r>
              <a:rPr lang="es-MX" dirty="0" smtClean="0"/>
              <a:t> </a:t>
            </a:r>
            <a:r>
              <a:rPr lang="es-MX" dirty="0" err="1" smtClean="0"/>
              <a:t>traits</a:t>
            </a:r>
            <a:r>
              <a:rPr lang="es-MX" dirty="0" smtClean="0"/>
              <a:t> </a:t>
            </a:r>
            <a:r>
              <a:rPr lang="es-MX" dirty="0" err="1" smtClean="0"/>
              <a:t>such</a:t>
            </a:r>
            <a:r>
              <a:rPr lang="es-MX" dirty="0" smtClean="0"/>
              <a:t> as </a:t>
            </a:r>
            <a:r>
              <a:rPr lang="es-MX" dirty="0" err="1" smtClean="0"/>
              <a:t>production</a:t>
            </a:r>
            <a:r>
              <a:rPr lang="es-MX" dirty="0" smtClean="0"/>
              <a:t> of </a:t>
            </a:r>
            <a:r>
              <a:rPr lang="es-MX" dirty="0" err="1" smtClean="0"/>
              <a:t>numerous</a:t>
            </a:r>
            <a:r>
              <a:rPr lang="es-MX" dirty="0" smtClean="0"/>
              <a:t>, </a:t>
            </a:r>
            <a:r>
              <a:rPr lang="es-MX" dirty="0" err="1" smtClean="0"/>
              <a:t>small</a:t>
            </a:r>
            <a:r>
              <a:rPr lang="es-MX" dirty="0" smtClean="0"/>
              <a:t> </a:t>
            </a:r>
            <a:r>
              <a:rPr lang="es-MX" dirty="0" err="1" smtClean="0"/>
              <a:t>offspring</a:t>
            </a:r>
            <a:endParaRPr lang="es-MX" dirty="0" smtClean="0"/>
          </a:p>
        </p:txBody>
      </p:sp>
      <p:pic>
        <p:nvPicPr>
          <p:cNvPr id="23554" name="Picture 2" descr="http://demographyofindia.weebly.com/uploads/5/9/2/3/5923281/3533112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191000"/>
            <a:ext cx="2252746" cy="23241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76400" y="648866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HIGH </a:t>
            </a:r>
            <a:endParaRPr lang="es-MX" dirty="0"/>
          </a:p>
        </p:txBody>
      </p:sp>
      <p:pic>
        <p:nvPicPr>
          <p:cNvPr id="23556" name="Picture 4" descr="http://www.expatify.com/wp-content/uploads/2009/09/mongolia1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38600" y="4191000"/>
            <a:ext cx="3432431" cy="2286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8768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LOW </a:t>
            </a:r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6000" dirty="0" smtClean="0"/>
              <a:t>K and R </a:t>
            </a:r>
            <a:r>
              <a:rPr lang="es-MX" sz="6000" dirty="0" err="1" smtClean="0"/>
              <a:t>Selection</a:t>
            </a:r>
            <a:endParaRPr lang="es-MX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Selection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life</a:t>
            </a:r>
            <a:r>
              <a:rPr lang="es-MX" dirty="0" smtClean="0"/>
              <a:t> </a:t>
            </a:r>
            <a:r>
              <a:rPr lang="es-MX" dirty="0" err="1" smtClean="0"/>
              <a:t>history</a:t>
            </a:r>
            <a:r>
              <a:rPr lang="es-MX" dirty="0" smtClean="0"/>
              <a:t> </a:t>
            </a:r>
            <a:r>
              <a:rPr lang="es-MX" dirty="0" err="1" smtClean="0"/>
              <a:t>traits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are </a:t>
            </a:r>
            <a:r>
              <a:rPr lang="es-MX" b="1" dirty="0" err="1" smtClean="0"/>
              <a:t>sensitive</a:t>
            </a:r>
            <a:r>
              <a:rPr lang="es-MX" b="1" dirty="0" smtClean="0"/>
              <a:t> </a:t>
            </a:r>
            <a:r>
              <a:rPr lang="es-MX" b="1" dirty="0" err="1" smtClean="0"/>
              <a:t>to</a:t>
            </a:r>
            <a:r>
              <a:rPr lang="es-MX" b="1" dirty="0" smtClean="0"/>
              <a:t> </a:t>
            </a:r>
            <a:r>
              <a:rPr lang="es-MX" b="1" dirty="0" err="1" smtClean="0"/>
              <a:t>population</a:t>
            </a:r>
            <a:r>
              <a:rPr lang="es-MX" b="1" dirty="0" smtClean="0"/>
              <a:t> </a:t>
            </a:r>
            <a:r>
              <a:rPr lang="es-MX" b="1" dirty="0" err="1" smtClean="0"/>
              <a:t>density</a:t>
            </a:r>
            <a:r>
              <a:rPr lang="es-MX" b="1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b="1" dirty="0" smtClean="0">
                <a:solidFill>
                  <a:schemeClr val="tx2">
                    <a:lumMod val="75000"/>
                  </a:schemeClr>
                </a:solidFill>
              </a:rPr>
              <a:t>K-</a:t>
            </a:r>
            <a:r>
              <a:rPr lang="es-MX" b="1" dirty="0" err="1" smtClean="0">
                <a:solidFill>
                  <a:schemeClr val="tx2">
                    <a:lumMod val="75000"/>
                  </a:schemeClr>
                </a:solidFill>
              </a:rPr>
              <a:t>Selection</a:t>
            </a:r>
            <a:r>
              <a:rPr lang="es-MX" dirty="0"/>
              <a:t>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b="1" dirty="0" err="1" smtClean="0">
                <a:solidFill>
                  <a:schemeClr val="accent1"/>
                </a:solidFill>
              </a:rPr>
              <a:t>density</a:t>
            </a:r>
            <a:r>
              <a:rPr lang="es-MX" b="1" dirty="0" smtClean="0">
                <a:solidFill>
                  <a:schemeClr val="accent1"/>
                </a:solidFill>
              </a:rPr>
              <a:t> </a:t>
            </a:r>
            <a:r>
              <a:rPr lang="es-MX" b="1" dirty="0" err="1" smtClean="0">
                <a:solidFill>
                  <a:schemeClr val="accent1"/>
                </a:solidFill>
              </a:rPr>
              <a:t>dependent</a:t>
            </a:r>
            <a:r>
              <a:rPr lang="es-MX" dirty="0" smtClean="0"/>
              <a:t>.  </a:t>
            </a:r>
            <a:r>
              <a:rPr lang="es-MX" dirty="0" err="1" smtClean="0"/>
              <a:t>They</a:t>
            </a:r>
            <a:r>
              <a:rPr lang="es-MX" dirty="0" smtClean="0"/>
              <a:t> </a:t>
            </a:r>
            <a:r>
              <a:rPr lang="es-MX" dirty="0" err="1" smtClean="0"/>
              <a:t>maximize</a:t>
            </a:r>
            <a:r>
              <a:rPr lang="es-MX" dirty="0" smtClean="0"/>
              <a:t> </a:t>
            </a:r>
            <a:r>
              <a:rPr lang="es-MX" dirty="0" err="1" smtClean="0"/>
              <a:t>population</a:t>
            </a:r>
            <a:r>
              <a:rPr lang="es-MX" dirty="0" smtClean="0"/>
              <a:t> </a:t>
            </a:r>
            <a:r>
              <a:rPr lang="es-MX" dirty="0" err="1" smtClean="0"/>
              <a:t>size</a:t>
            </a:r>
            <a:r>
              <a:rPr lang="es-MX" dirty="0" smtClean="0"/>
              <a:t> and </a:t>
            </a:r>
            <a:r>
              <a:rPr lang="es-MX" dirty="0" err="1" smtClean="0"/>
              <a:t>operate</a:t>
            </a:r>
            <a:r>
              <a:rPr lang="es-MX" dirty="0" smtClean="0"/>
              <a:t> in </a:t>
            </a:r>
            <a:r>
              <a:rPr lang="es-MX" dirty="0" err="1" smtClean="0"/>
              <a:t>populations</a:t>
            </a:r>
            <a:r>
              <a:rPr lang="es-MX" dirty="0" smtClean="0"/>
              <a:t> living at </a:t>
            </a:r>
            <a:r>
              <a:rPr lang="es-MX" dirty="0" err="1" smtClean="0"/>
              <a:t>densities</a:t>
            </a:r>
            <a:r>
              <a:rPr lang="es-MX" dirty="0" smtClean="0"/>
              <a:t> </a:t>
            </a:r>
            <a:r>
              <a:rPr lang="es-MX" dirty="0" err="1" smtClean="0"/>
              <a:t>near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limit</a:t>
            </a:r>
            <a:r>
              <a:rPr lang="es-MX" dirty="0" smtClean="0"/>
              <a:t> </a:t>
            </a:r>
            <a:r>
              <a:rPr lang="es-MX" dirty="0" err="1" smtClean="0"/>
              <a:t>imposed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resources</a:t>
            </a:r>
            <a:r>
              <a:rPr lang="es-MX" dirty="0" smtClean="0"/>
              <a:t>.</a:t>
            </a:r>
          </a:p>
          <a:p>
            <a:r>
              <a:rPr lang="es-MX" dirty="0" err="1" smtClean="0"/>
              <a:t>Selection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traits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</a:t>
            </a:r>
            <a:r>
              <a:rPr lang="es-MX" dirty="0" err="1" smtClean="0"/>
              <a:t>maximize</a:t>
            </a:r>
            <a:r>
              <a:rPr lang="es-MX" dirty="0" smtClean="0"/>
              <a:t> </a:t>
            </a:r>
            <a:r>
              <a:rPr lang="es-MX" dirty="0" err="1" smtClean="0"/>
              <a:t>reproductive</a:t>
            </a:r>
            <a:r>
              <a:rPr lang="es-MX" dirty="0" smtClean="0"/>
              <a:t> </a:t>
            </a:r>
            <a:r>
              <a:rPr lang="es-MX" dirty="0" err="1" smtClean="0"/>
              <a:t>success</a:t>
            </a:r>
            <a:r>
              <a:rPr lang="es-MX" dirty="0" smtClean="0"/>
              <a:t> in </a:t>
            </a:r>
            <a:r>
              <a:rPr lang="es-MX" b="1" dirty="0" err="1" smtClean="0"/>
              <a:t>uncrowded</a:t>
            </a:r>
            <a:r>
              <a:rPr lang="es-MX" b="1" dirty="0" smtClean="0"/>
              <a:t> places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b="1" dirty="0" smtClean="0">
                <a:solidFill>
                  <a:schemeClr val="tx2">
                    <a:lumMod val="75000"/>
                  </a:schemeClr>
                </a:solidFill>
              </a:rPr>
              <a:t>R-</a:t>
            </a:r>
            <a:r>
              <a:rPr lang="es-MX" b="1" dirty="0" err="1" smtClean="0">
                <a:solidFill>
                  <a:schemeClr val="tx2">
                    <a:lumMod val="75000"/>
                  </a:schemeClr>
                </a:solidFill>
              </a:rPr>
              <a:t>Selection</a:t>
            </a:r>
            <a:r>
              <a:rPr lang="es-MX" dirty="0" smtClean="0"/>
              <a:t>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b="1" dirty="0" err="1" smtClean="0">
                <a:solidFill>
                  <a:schemeClr val="accent1"/>
                </a:solidFill>
              </a:rPr>
              <a:t>density</a:t>
            </a:r>
            <a:r>
              <a:rPr lang="es-MX" b="1" dirty="0" smtClean="0">
                <a:solidFill>
                  <a:schemeClr val="accent1"/>
                </a:solidFill>
              </a:rPr>
              <a:t> </a:t>
            </a:r>
            <a:r>
              <a:rPr lang="es-MX" b="1" dirty="0" err="1" smtClean="0">
                <a:solidFill>
                  <a:schemeClr val="accent1"/>
                </a:solidFill>
              </a:rPr>
              <a:t>independent</a:t>
            </a:r>
            <a:r>
              <a:rPr lang="es-MX" b="1" dirty="0" smtClean="0"/>
              <a:t>.  </a:t>
            </a:r>
            <a:r>
              <a:rPr lang="es-MX" dirty="0" err="1" smtClean="0"/>
              <a:t>They</a:t>
            </a:r>
            <a:r>
              <a:rPr lang="es-MX" dirty="0" smtClean="0"/>
              <a:t> </a:t>
            </a:r>
            <a:r>
              <a:rPr lang="es-MX" dirty="0" err="1" smtClean="0"/>
              <a:t>tend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maximize</a:t>
            </a:r>
            <a:r>
              <a:rPr lang="es-MX" dirty="0" smtClean="0"/>
              <a:t> R </a:t>
            </a:r>
            <a:r>
              <a:rPr lang="es-MX" dirty="0" err="1" smtClean="0"/>
              <a:t>an</a:t>
            </a:r>
            <a:r>
              <a:rPr lang="es-MX" dirty="0" smtClean="0"/>
              <a:t> </a:t>
            </a:r>
            <a:r>
              <a:rPr lang="es-MX" dirty="0" err="1" smtClean="0"/>
              <a:t>density</a:t>
            </a:r>
            <a:r>
              <a:rPr lang="es-MX" dirty="0" smtClean="0"/>
              <a:t> </a:t>
            </a:r>
            <a:r>
              <a:rPr lang="es-MX" dirty="0" err="1" smtClean="0"/>
              <a:t>fluctuates</a:t>
            </a:r>
            <a:r>
              <a:rPr lang="es-MX" dirty="0" smtClean="0"/>
              <a:t> </a:t>
            </a:r>
            <a:r>
              <a:rPr lang="es-MX" dirty="0" err="1" smtClean="0"/>
              <a:t>way</a:t>
            </a:r>
            <a:r>
              <a:rPr lang="es-MX" dirty="0" smtClean="0"/>
              <a:t> </a:t>
            </a:r>
            <a:r>
              <a:rPr lang="es-MX" dirty="0" err="1" smtClean="0"/>
              <a:t>below</a:t>
            </a:r>
            <a:r>
              <a:rPr lang="es-MX" dirty="0" smtClean="0"/>
              <a:t> </a:t>
            </a:r>
            <a:r>
              <a:rPr lang="es-MX" dirty="0" err="1" smtClean="0"/>
              <a:t>carrying</a:t>
            </a:r>
            <a:r>
              <a:rPr lang="es-MX" dirty="0" smtClean="0"/>
              <a:t> </a:t>
            </a:r>
            <a:r>
              <a:rPr lang="es-MX" dirty="0" err="1" smtClean="0"/>
              <a:t>capacity</a:t>
            </a:r>
            <a:r>
              <a:rPr lang="es-MX" dirty="0" smtClean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785</TotalTime>
  <Words>763</Words>
  <Application>Microsoft Office PowerPoint</Application>
  <PresentationFormat>On-screen Show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AP Bio Review</vt:lpstr>
      <vt:lpstr>Logistic Growth Model-Introduction</vt:lpstr>
      <vt:lpstr>Formula</vt:lpstr>
      <vt:lpstr>Explanation… </vt:lpstr>
      <vt:lpstr>Continued…</vt:lpstr>
      <vt:lpstr>Logistic Growth Model</vt:lpstr>
      <vt:lpstr>Logistic Model</vt:lpstr>
      <vt:lpstr>Natural Selection</vt:lpstr>
      <vt:lpstr>K and R Selection</vt:lpstr>
      <vt:lpstr>Population Change and Population Density</vt:lpstr>
      <vt:lpstr>PowerPoint Presentation</vt:lpstr>
      <vt:lpstr>Factors that Affect Population Growth</vt:lpstr>
      <vt:lpstr>More Factors</vt:lpstr>
      <vt:lpstr>Intrisic Factors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Bio Review</dc:title>
  <dc:creator>Emily</dc:creator>
  <cp:lastModifiedBy>Windows User</cp:lastModifiedBy>
  <cp:revision>12</cp:revision>
  <dcterms:created xsi:type="dcterms:W3CDTF">2013-04-21T02:17:35Z</dcterms:created>
  <dcterms:modified xsi:type="dcterms:W3CDTF">2013-04-22T13:55:44Z</dcterms:modified>
</cp:coreProperties>
</file>