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3728FB4-2AAD-4BC0-89CD-01A0D6E7331F}"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F36F0-A4D9-40DD-B3B4-75A3C9138193}"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728FB4-2AAD-4BC0-89CD-01A0D6E7331F}"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F36F0-A4D9-40DD-B3B4-75A3C91381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728FB4-2AAD-4BC0-89CD-01A0D6E7331F}"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F36F0-A4D9-40DD-B3B4-75A3C91381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728FB4-2AAD-4BC0-89CD-01A0D6E7331F}"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F36F0-A4D9-40DD-B3B4-75A3C91381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B3728FB4-2AAD-4BC0-89CD-01A0D6E7331F}" type="datetimeFigureOut">
              <a:rPr lang="en-US" smtClean="0"/>
              <a:t>4/23/2013</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678F36F0-A4D9-40DD-B3B4-75A3C913819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728FB4-2AAD-4BC0-89CD-01A0D6E7331F}" type="datetimeFigureOut">
              <a:rPr lang="en-US" smtClean="0"/>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F36F0-A4D9-40DD-B3B4-75A3C91381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728FB4-2AAD-4BC0-89CD-01A0D6E7331F}" type="datetimeFigureOut">
              <a:rPr lang="en-US" smtClean="0"/>
              <a:t>4/23/2013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8F36F0-A4D9-40DD-B3B4-75A3C91381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728FB4-2AAD-4BC0-89CD-01A0D6E7331F}" type="datetimeFigureOut">
              <a:rPr lang="en-US" smtClean="0"/>
              <a:t>4/23/2013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8F36F0-A4D9-40DD-B3B4-75A3C91381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728FB4-2AAD-4BC0-89CD-01A0D6E7331F}" type="datetimeFigureOut">
              <a:rPr lang="en-US" smtClean="0"/>
              <a:t>4/23/2013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8F36F0-A4D9-40DD-B3B4-75A3C91381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728FB4-2AAD-4BC0-89CD-01A0D6E7331F}" type="datetimeFigureOut">
              <a:rPr lang="en-US" smtClean="0"/>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F36F0-A4D9-40DD-B3B4-75A3C9138193}"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B3728FB4-2AAD-4BC0-89CD-01A0D6E7331F}" type="datetimeFigureOut">
              <a:rPr lang="en-US" smtClean="0"/>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F36F0-A4D9-40DD-B3B4-75A3C9138193}"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3728FB4-2AAD-4BC0-89CD-01A0D6E7331F}" type="datetimeFigureOut">
              <a:rPr lang="en-US" smtClean="0"/>
              <a:t>4/23/2013</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678F36F0-A4D9-40DD-B3B4-75A3C913819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Community Ecology</a:t>
            </a:r>
            <a:endParaRPr lang="en-US" dirty="0"/>
          </a:p>
        </p:txBody>
      </p:sp>
      <p:sp>
        <p:nvSpPr>
          <p:cNvPr id="3" name="Subtitle 2"/>
          <p:cNvSpPr>
            <a:spLocks noGrp="1"/>
          </p:cNvSpPr>
          <p:nvPr>
            <p:ph type="subTitle" idx="1"/>
          </p:nvPr>
        </p:nvSpPr>
        <p:spPr/>
        <p:txBody>
          <a:bodyPr/>
          <a:lstStyle/>
          <a:p>
            <a:r>
              <a:rPr lang="en-US" dirty="0" smtClean="0"/>
              <a:t>Biogeographic Factors and Views on Community</a:t>
            </a:r>
            <a:endParaRPr lang="en-US" dirty="0"/>
          </a:p>
        </p:txBody>
      </p:sp>
    </p:spTree>
    <p:extLst>
      <p:ext uri="{BB962C8B-B14F-4D97-AF65-F5344CB8AC3E}">
        <p14:creationId xmlns:p14="http://schemas.microsoft.com/office/powerpoint/2010/main" val="662239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Rivet and Redundancy Models</a:t>
            </a:r>
            <a:endParaRPr lang="en-US" dirty="0"/>
          </a:p>
        </p:txBody>
      </p:sp>
      <p:sp>
        <p:nvSpPr>
          <p:cNvPr id="3" name="Content Placeholder 2"/>
          <p:cNvSpPr>
            <a:spLocks noGrp="1"/>
          </p:cNvSpPr>
          <p:nvPr>
            <p:ph idx="1"/>
          </p:nvPr>
        </p:nvSpPr>
        <p:spPr/>
        <p:txBody>
          <a:bodyPr>
            <a:normAutofit lnSpcReduction="10000"/>
          </a:bodyPr>
          <a:lstStyle/>
          <a:p>
            <a:r>
              <a:rPr lang="en-US" i="1" dirty="0" smtClean="0"/>
              <a:t>Rivet Model: </a:t>
            </a:r>
            <a:r>
              <a:rPr lang="en-US" dirty="0" smtClean="0"/>
              <a:t>Species in a community are like rivets in a plane wing; not all are necessary to hold the wing together, but if one were to remove the rivets one by one, one would eventually be concerned about flying the plane.</a:t>
            </a:r>
          </a:p>
          <a:p>
            <a:r>
              <a:rPr lang="en-US" dirty="0" smtClean="0"/>
              <a:t>Basically, it is a variation on the Integration Model that suggests that most species of a community are tightly linked with others in the community; thus the population of one species affects all species in the community.</a:t>
            </a:r>
          </a:p>
          <a:p>
            <a:r>
              <a:rPr lang="en-US" i="1" dirty="0" smtClean="0"/>
              <a:t>Redundancy Model: </a:t>
            </a:r>
            <a:r>
              <a:rPr lang="en-US" dirty="0" smtClean="0"/>
              <a:t>the species of a community are very loosely linked as for every species there is another that could fill its niche, and thus changing one population does not affect the others which operate independently. It furthers the Individualistic Model.  </a:t>
            </a:r>
            <a:endParaRPr lang="en-US" dirty="0"/>
          </a:p>
        </p:txBody>
      </p:sp>
    </p:spTree>
    <p:extLst>
      <p:ext uri="{BB962C8B-B14F-4D97-AF65-F5344CB8AC3E}">
        <p14:creationId xmlns:p14="http://schemas.microsoft.com/office/powerpoint/2010/main" val="2048925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Debate of Community Structure</a:t>
            </a:r>
            <a:endParaRPr lang="en-US" dirty="0"/>
          </a:p>
        </p:txBody>
      </p:sp>
      <p:sp>
        <p:nvSpPr>
          <p:cNvPr id="3" name="Content Placeholder 2"/>
          <p:cNvSpPr>
            <a:spLocks noGrp="1"/>
          </p:cNvSpPr>
          <p:nvPr>
            <p:ph idx="1"/>
          </p:nvPr>
        </p:nvSpPr>
        <p:spPr/>
        <p:txBody>
          <a:bodyPr/>
          <a:lstStyle/>
          <a:p>
            <a:r>
              <a:rPr lang="en-US" dirty="0" smtClean="0"/>
              <a:t>The Integrated/Individualistic Model Debate and the Rivet/Redundancy Debate are debates over extreme versions of communities.  In reality, community structure probably falls somewhere between each extreme.</a:t>
            </a:r>
          </a:p>
          <a:p>
            <a:r>
              <a:rPr lang="en-US" dirty="0" smtClean="0"/>
              <a:t>Understanding the structure of communities is key to understanding how species extinctions will affect ecosystems and help concentrate conservation efforts where they are </a:t>
            </a:r>
            <a:r>
              <a:rPr lang="en-US" smtClean="0"/>
              <a:t>especially needed.</a:t>
            </a:r>
            <a:endParaRPr lang="en-US" dirty="0" smtClean="0"/>
          </a:p>
          <a:p>
            <a:endParaRPr lang="en-US" dirty="0"/>
          </a:p>
        </p:txBody>
      </p:sp>
    </p:spTree>
    <p:extLst>
      <p:ext uri="{BB962C8B-B14F-4D97-AF65-F5344CB8AC3E}">
        <p14:creationId xmlns:p14="http://schemas.microsoft.com/office/powerpoint/2010/main" val="39176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Biodiversity of a Community </a:t>
            </a:r>
            <a:endParaRPr lang="en-US" dirty="0"/>
          </a:p>
        </p:txBody>
      </p:sp>
      <p:sp>
        <p:nvSpPr>
          <p:cNvPr id="2" name="Content Placeholder 1"/>
          <p:cNvSpPr>
            <a:spLocks noGrp="1"/>
          </p:cNvSpPr>
          <p:nvPr>
            <p:ph idx="1"/>
          </p:nvPr>
        </p:nvSpPr>
        <p:spPr/>
        <p:txBody>
          <a:bodyPr/>
          <a:lstStyle/>
          <a:p>
            <a:r>
              <a:rPr lang="en-US" dirty="0" smtClean="0"/>
              <a:t>Species diversity in a community is directly related to its location and size.  </a:t>
            </a:r>
          </a:p>
          <a:p>
            <a:r>
              <a:rPr lang="en-US" dirty="0" smtClean="0"/>
              <a:t>As both Wallace and Darwin observed, there was greater biodiversity on large, tropical islands near continents than on more remote, smaller islands. </a:t>
            </a:r>
          </a:p>
          <a:p>
            <a:r>
              <a:rPr lang="en-US" dirty="0" smtClean="0"/>
              <a:t>This indicates that biodiversity is not simply a matter of coincidence.</a:t>
            </a:r>
          </a:p>
        </p:txBody>
      </p:sp>
    </p:spTree>
    <p:extLst>
      <p:ext uri="{BB962C8B-B14F-4D97-AF65-F5344CB8AC3E}">
        <p14:creationId xmlns:p14="http://schemas.microsoft.com/office/powerpoint/2010/main" val="2032427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Equatorial-Polar Gradients</a:t>
            </a:r>
            <a:endParaRPr lang="en-US" dirty="0"/>
          </a:p>
        </p:txBody>
      </p:sp>
      <p:sp>
        <p:nvSpPr>
          <p:cNvPr id="3" name="Content Placeholder 2"/>
          <p:cNvSpPr>
            <a:spLocks noGrp="1"/>
          </p:cNvSpPr>
          <p:nvPr>
            <p:ph idx="1"/>
          </p:nvPr>
        </p:nvSpPr>
        <p:spPr/>
        <p:txBody>
          <a:bodyPr>
            <a:normAutofit lnSpcReduction="10000"/>
          </a:bodyPr>
          <a:lstStyle/>
          <a:p>
            <a:r>
              <a:rPr lang="en-US" dirty="0" smtClean="0"/>
              <a:t>Key factors in species richness are evolutionary history and climate</a:t>
            </a:r>
          </a:p>
          <a:p>
            <a:r>
              <a:rPr lang="en-US" dirty="0" smtClean="0"/>
              <a:t>Species diversity increases as speciation events occur, and because tropical communities are generally older and have longer growing seasons, biological time, and hence time for speciation, is faster than in polar regions where more time is spent dormant</a:t>
            </a:r>
          </a:p>
          <a:p>
            <a:r>
              <a:rPr lang="en-US" dirty="0" smtClean="0"/>
              <a:t>Main climatic factors associated with biodiversity: solar energy input and water availability, which can be measured together by measuring a community’s rate of </a:t>
            </a:r>
            <a:r>
              <a:rPr lang="en-US" b="1" dirty="0" smtClean="0"/>
              <a:t>evapotranspiration</a:t>
            </a:r>
            <a:r>
              <a:rPr lang="en-US" dirty="0" smtClean="0"/>
              <a:t>- the rate of evaporation of water from the soil plus the rate of transpiration of water from plants</a:t>
            </a:r>
          </a:p>
          <a:p>
            <a:pPr marL="0" indent="0">
              <a:buNone/>
            </a:pPr>
            <a:endParaRPr lang="en-US" dirty="0" smtClean="0"/>
          </a:p>
        </p:txBody>
      </p:sp>
    </p:spTree>
    <p:extLst>
      <p:ext uri="{BB962C8B-B14F-4D97-AF65-F5344CB8AC3E}">
        <p14:creationId xmlns:p14="http://schemas.microsoft.com/office/powerpoint/2010/main" val="3484719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Evapotranspiration</a:t>
            </a:r>
            <a:endParaRPr lang="en-US" dirty="0"/>
          </a:p>
        </p:txBody>
      </p:sp>
      <p:sp>
        <p:nvSpPr>
          <p:cNvPr id="3" name="Content Placeholder 2"/>
          <p:cNvSpPr>
            <a:spLocks noGrp="1"/>
          </p:cNvSpPr>
          <p:nvPr>
            <p:ph idx="1"/>
          </p:nvPr>
        </p:nvSpPr>
        <p:spPr>
          <a:xfrm>
            <a:off x="457200" y="1600200"/>
            <a:ext cx="4114800" cy="2514599"/>
          </a:xfrm>
        </p:spPr>
        <p:txBody>
          <a:bodyPr>
            <a:normAutofit fontScale="92500"/>
          </a:bodyPr>
          <a:lstStyle/>
          <a:p>
            <a:r>
              <a:rPr lang="en-US" i="1" dirty="0" smtClean="0"/>
              <a:t>Actual evapotranspiration</a:t>
            </a:r>
            <a:r>
              <a:rPr lang="en-US" dirty="0" smtClean="0"/>
              <a:t>, determined by solar radiation, temperature, and rainfall, is much higher in hot and humid areas than in cold and dry areas, thus there is more diversity in the tropical areas.</a:t>
            </a:r>
            <a:endParaRPr lang="en-US" dirty="0"/>
          </a:p>
        </p:txBody>
      </p:sp>
      <p:sp>
        <p:nvSpPr>
          <p:cNvPr id="4" name="Content Placeholder 2"/>
          <p:cNvSpPr txBox="1">
            <a:spLocks/>
          </p:cNvSpPr>
          <p:nvPr/>
        </p:nvSpPr>
        <p:spPr>
          <a:xfrm>
            <a:off x="457200" y="3962400"/>
            <a:ext cx="4114800" cy="2382984"/>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r>
              <a:rPr lang="en-US" i="1" dirty="0" smtClean="0"/>
              <a:t>Potential evapotranspiration</a:t>
            </a:r>
            <a:r>
              <a:rPr lang="en-US" dirty="0" smtClean="0"/>
              <a:t>, determined only by solar radiation and temperature, measures only energy availability and is highest in areas with more hours of sunlight.</a:t>
            </a:r>
            <a:endParaRPr lang="en-US" dirty="0"/>
          </a:p>
        </p:txBody>
      </p:sp>
      <p:pic>
        <p:nvPicPr>
          <p:cNvPr id="1026" name="Picture 2" descr="http://www.sciencetime.org/ConstructedClimates/wp-content/uploads/2010/02/1p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676400"/>
            <a:ext cx="4219147" cy="4211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6071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Effects</a:t>
            </a:r>
            <a:endParaRPr lang="en-US" dirty="0"/>
          </a:p>
        </p:txBody>
      </p:sp>
      <p:sp>
        <p:nvSpPr>
          <p:cNvPr id="3" name="Content Placeholder 2"/>
          <p:cNvSpPr>
            <a:spLocks noGrp="1"/>
          </p:cNvSpPr>
          <p:nvPr>
            <p:ph idx="1"/>
          </p:nvPr>
        </p:nvSpPr>
        <p:spPr/>
        <p:txBody>
          <a:bodyPr/>
          <a:lstStyle/>
          <a:p>
            <a:r>
              <a:rPr lang="en-US" dirty="0" smtClean="0"/>
              <a:t>Species-Area Curve: all other factors being equal, the larger geographic area of a community, the greater the number of species. (It’s pretty obvious) The explanation being that larger areas have a wider variety of habitats for species to inhabit.</a:t>
            </a:r>
          </a:p>
          <a:p>
            <a:r>
              <a:rPr lang="en-US" dirty="0" smtClean="0"/>
              <a:t>This curve is used in conservation biology to help predict how the loss of habitat will affect a community’s biodiversity.</a:t>
            </a:r>
          </a:p>
          <a:p>
            <a:r>
              <a:rPr lang="en-US" dirty="0" smtClean="0"/>
              <a:t>The slope of the curve depends on the community being sampled; some communities are more effected by area loss than others.</a:t>
            </a:r>
            <a:endParaRPr lang="en-US" dirty="0"/>
          </a:p>
        </p:txBody>
      </p:sp>
    </p:spTree>
    <p:extLst>
      <p:ext uri="{BB962C8B-B14F-4D97-AF65-F5344CB8AC3E}">
        <p14:creationId xmlns:p14="http://schemas.microsoft.com/office/powerpoint/2010/main" val="4156393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Island Equilibrium Model</a:t>
            </a:r>
            <a:endParaRPr lang="en-US" dirty="0"/>
          </a:p>
        </p:txBody>
      </p:sp>
      <p:sp>
        <p:nvSpPr>
          <p:cNvPr id="3" name="Content Placeholder 2"/>
          <p:cNvSpPr>
            <a:spLocks noGrp="1"/>
          </p:cNvSpPr>
          <p:nvPr>
            <p:ph idx="1"/>
          </p:nvPr>
        </p:nvSpPr>
        <p:spPr/>
        <p:txBody>
          <a:bodyPr>
            <a:normAutofit lnSpcReduction="10000"/>
          </a:bodyPr>
          <a:lstStyle/>
          <a:p>
            <a:r>
              <a:rPr lang="en-US" dirty="0" smtClean="0"/>
              <a:t>Islands are great studies of biodiversity due to their limited size and isolation.</a:t>
            </a:r>
          </a:p>
          <a:p>
            <a:r>
              <a:rPr lang="en-US" dirty="0" smtClean="0"/>
              <a:t>Two factors ultimately determine the equilibrium number of species on an island: the rate of immigration of new species and the rate of extinction of species already there. </a:t>
            </a:r>
          </a:p>
          <a:p>
            <a:r>
              <a:rPr lang="en-US" dirty="0" smtClean="0"/>
              <a:t>Two factors ultimately determine the rate of species immigration and extinction: size (bigger island, more elbow room for each species and better chance a species may happen upon it) and distance from mainland (the closer it is to other land, the easier it is to access).</a:t>
            </a:r>
            <a:endParaRPr lang="en-US" dirty="0"/>
          </a:p>
          <a:p>
            <a:r>
              <a:rPr lang="en-US" dirty="0" smtClean="0"/>
              <a:t>This model can be considered an oversimplification as it applies to a limited number of locations within short time spans.</a:t>
            </a:r>
          </a:p>
        </p:txBody>
      </p:sp>
    </p:spTree>
    <p:extLst>
      <p:ext uri="{BB962C8B-B14F-4D97-AF65-F5344CB8AC3E}">
        <p14:creationId xmlns:p14="http://schemas.microsoft.com/office/powerpoint/2010/main" val="2104791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of Island Biogeography</a:t>
            </a:r>
            <a:endParaRPr lang="en-US" dirty="0"/>
          </a:p>
        </p:txBody>
      </p:sp>
      <p:pic>
        <p:nvPicPr>
          <p:cNvPr id="2052" name="Picture 4" descr="http://web2.uwindsor.ca/courses/biology/macisaac/55-437/lecture10/MWBAS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00200"/>
            <a:ext cx="6705600" cy="4809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1445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Debate of Community Structure</a:t>
            </a:r>
            <a:endParaRPr lang="en-US" dirty="0"/>
          </a:p>
        </p:txBody>
      </p:sp>
      <p:sp>
        <p:nvSpPr>
          <p:cNvPr id="3" name="Content Placeholder 2"/>
          <p:cNvSpPr>
            <a:spLocks noGrp="1"/>
          </p:cNvSpPr>
          <p:nvPr>
            <p:ph idx="1"/>
          </p:nvPr>
        </p:nvSpPr>
        <p:spPr/>
        <p:txBody>
          <a:bodyPr>
            <a:normAutofit lnSpcReduction="10000"/>
          </a:bodyPr>
          <a:lstStyle/>
          <a:p>
            <a:r>
              <a:rPr lang="en-US" i="1" dirty="0" smtClean="0"/>
              <a:t>Integrated Hypothesis</a:t>
            </a:r>
            <a:r>
              <a:rPr lang="en-US" dirty="0" smtClean="0"/>
              <a:t>: the organisms of a community are so closely linked that they are locked into mandatory biotic interactions that cause the community to function as an integrated unit that is basically a </a:t>
            </a:r>
            <a:r>
              <a:rPr lang="en-US" dirty="0" err="1" smtClean="0"/>
              <a:t>superorganism</a:t>
            </a:r>
            <a:r>
              <a:rPr lang="en-US" dirty="0" smtClean="0"/>
              <a:t>.</a:t>
            </a:r>
          </a:p>
          <a:p>
            <a:r>
              <a:rPr lang="en-US" dirty="0" smtClean="0"/>
              <a:t>Evidence: certain plant life is consistently found together in many different areas but creating, in effect, the same community.</a:t>
            </a:r>
          </a:p>
          <a:p>
            <a:r>
              <a:rPr lang="en-US" i="1" dirty="0"/>
              <a:t>Individualistic Hypothesis</a:t>
            </a:r>
            <a:r>
              <a:rPr lang="en-US" dirty="0"/>
              <a:t>: the organisms of a community are found together by chance in a convoluted web of interactions.</a:t>
            </a:r>
          </a:p>
          <a:p>
            <a:r>
              <a:rPr lang="en-US" dirty="0"/>
              <a:t>Evidence: the plants that are repeatedly found together have the same needs for water, climate, and nutrients, so it is natural they all so happen to succeed in the same areas</a:t>
            </a:r>
            <a:r>
              <a:rPr lang="en-US" dirty="0" smtClean="0"/>
              <a:t>.</a:t>
            </a:r>
          </a:p>
          <a:p>
            <a:endParaRPr lang="en-US" dirty="0"/>
          </a:p>
        </p:txBody>
      </p:sp>
    </p:spTree>
    <p:extLst>
      <p:ext uri="{BB962C8B-B14F-4D97-AF65-F5344CB8AC3E}">
        <p14:creationId xmlns:p14="http://schemas.microsoft.com/office/powerpoint/2010/main" val="3650726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Debate of Community Structure</a:t>
            </a:r>
          </a:p>
        </p:txBody>
      </p:sp>
      <p:sp>
        <p:nvSpPr>
          <p:cNvPr id="3" name="Content Placeholder 2"/>
          <p:cNvSpPr>
            <a:spLocks noGrp="1"/>
          </p:cNvSpPr>
          <p:nvPr>
            <p:ph idx="1"/>
          </p:nvPr>
        </p:nvSpPr>
        <p:spPr/>
        <p:txBody>
          <a:bodyPr/>
          <a:lstStyle/>
          <a:p>
            <a:r>
              <a:rPr lang="en-US" dirty="0" smtClean="0"/>
              <a:t>The Integrated Hypothesis suggests that communities be studied as a whole and that they live in discrete units of all or nothing.</a:t>
            </a:r>
          </a:p>
          <a:p>
            <a:r>
              <a:rPr lang="en-US" dirty="0" smtClean="0"/>
              <a:t>The Individualistic Hypothesis suggests that individual species be studied and that they live as a gradient of each species individually (which is how it seems to appear). </a:t>
            </a:r>
            <a:endParaRPr lang="en-US" dirty="0"/>
          </a:p>
        </p:txBody>
      </p:sp>
    </p:spTree>
    <p:extLst>
      <p:ext uri="{BB962C8B-B14F-4D97-AF65-F5344CB8AC3E}">
        <p14:creationId xmlns:p14="http://schemas.microsoft.com/office/powerpoint/2010/main" val="3856234914"/>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98</TotalTime>
  <Words>813</Words>
  <Application>Microsoft Office PowerPoint</Application>
  <PresentationFormat>On-screen Show (4:3)</PresentationFormat>
  <Paragraphs>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Thatch</vt:lpstr>
      <vt:lpstr>Community Ecology</vt:lpstr>
      <vt:lpstr>Biodiversity of a Community </vt:lpstr>
      <vt:lpstr>Equatorial-Polar Gradients</vt:lpstr>
      <vt:lpstr>Evapotranspiration</vt:lpstr>
      <vt:lpstr>Area Effects</vt:lpstr>
      <vt:lpstr>Island Equilibrium Model</vt:lpstr>
      <vt:lpstr>Model of Island Biogeography</vt:lpstr>
      <vt:lpstr>Debate of Community Structure</vt:lpstr>
      <vt:lpstr>Debate of Community Structure</vt:lpstr>
      <vt:lpstr>Rivet and Redundancy Models</vt:lpstr>
      <vt:lpstr>Debate of Community Structure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Ecology</dc:title>
  <dc:creator>Erin</dc:creator>
  <cp:lastModifiedBy>Windows User</cp:lastModifiedBy>
  <cp:revision>9</cp:revision>
  <dcterms:created xsi:type="dcterms:W3CDTF">2013-04-22T20:35:15Z</dcterms:created>
  <dcterms:modified xsi:type="dcterms:W3CDTF">2013-04-23T13:42:14Z</dcterms:modified>
</cp:coreProperties>
</file>