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24963E-1514-4AF2-8516-CF2C513EF701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79145B-E784-4AF8-B0C9-E62A8ACFE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earthporn&amp;source=images&amp;cd=&amp;cad=rja&amp;docid=YQWAB5j53m2mlM&amp;tbnid=jMSqvHPuxgqSnM:&amp;ved=0CAUQjRw&amp;url=http://www.facebook.com/earthporndotus&amp;ei=go59UaJYka7wBLPygJgM&amp;bvm=bv.45645796,d.eWU&amp;psig=AFQjCNHnNYBRyZjsSqq7tNQhVuEvFNzq5A&amp;ust=136726678770957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earthporn&amp;source=images&amp;cd=&amp;cad=rja&amp;docid=51zLHxS-hAO9_M&amp;tbnid=YBzIOMnyn8n_HM:&amp;ved=0CAUQjRw&amp;url=http://lolsnaps.com/news/16877/0/&amp;ei=h4d9Ub-CFIPU9ASu-IAI&amp;bvm=bv.45645796,d.eWU&amp;psig=AFQjCNHnNYBRyZjsSqq7tNQhVuEvFNzq5A&amp;ust=136726678770957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earthporn&amp;source=images&amp;cd=&amp;cad=rja&amp;docid=vJId4jUk8MRlkM&amp;tbnid=mQJgS1GMNu-fKM:&amp;ved=0CAUQjRw&amp;url=http://www.tumblr.com/tagged/earthporn&amp;ei=MoV9Ucq6Coqe8QSZy4HYCA&amp;bvm=bv.45645796,d.eWU&amp;psig=AFQjCNHnNYBRyZjsSqq7tNQhVuEvFNzq5A&amp;ust=136726678770957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earthporn&amp;source=images&amp;cd=&amp;cad=rja&amp;docid=qivtZutHFxW6HM&amp;tbnid=wD3rDTxvozK1bM:&amp;ved=0CAUQjRw&amp;url=http://punkleface.blogspot.com/2012/09/earthporn.html&amp;ei=Soh9UYL9HZLE9gTE84DQDA&amp;bvm=bv.45645796,d.eWU&amp;psig=AFQjCNHnNYBRyZjsSqq7tNQhVuEvFNzq5A&amp;ust=136726678770957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2819400"/>
            <a:ext cx="5105400" cy="582168"/>
          </a:xfrm>
        </p:spPr>
        <p:txBody>
          <a:bodyPr/>
          <a:lstStyle/>
          <a:p>
            <a:r>
              <a:rPr lang="en-US" dirty="0" smtClean="0"/>
              <a:t>Ecosystems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Cali Sprick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11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Pages 1184-1190 </a:t>
            </a:r>
            <a:endParaRPr lang="en-US" dirty="0"/>
          </a:p>
        </p:txBody>
      </p:sp>
      <p:pic>
        <p:nvPicPr>
          <p:cNvPr id="9217" name="Picture 1" descr="C:\Users\Cali\AppData\Local\Microsoft\Windows\Temporary Internet Files\Content.IE5\X99QBH40\MC9003315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592" y="0"/>
            <a:ext cx="1762408" cy="1797113"/>
          </a:xfrm>
          <a:prstGeom prst="rect">
            <a:avLst/>
          </a:prstGeom>
          <a:noFill/>
        </p:spPr>
      </p:pic>
      <p:pic>
        <p:nvPicPr>
          <p:cNvPr id="9219" name="Picture 3" descr="C:\Users\Cali\AppData\Local\Microsoft\Windows\Temporary Internet Files\Content.IE5\AZ6999QW\MC9000574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804611"/>
            <a:ext cx="1800454" cy="1053389"/>
          </a:xfrm>
          <a:prstGeom prst="rect">
            <a:avLst/>
          </a:prstGeom>
          <a:noFill/>
        </p:spPr>
      </p:pic>
      <p:pic>
        <p:nvPicPr>
          <p:cNvPr id="9220" name="Picture 4" descr="C:\Users\Cali\AppData\Local\Microsoft\Windows\Temporary Internet Files\Content.IE5\X99QBH40\MC90036421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02425" cy="3352800"/>
          </a:xfrm>
          <a:prstGeom prst="rect">
            <a:avLst/>
          </a:prstGeom>
          <a:noFill/>
        </p:spPr>
      </p:pic>
      <p:pic>
        <p:nvPicPr>
          <p:cNvPr id="9221" name="Picture 5" descr="C:\Users\Cali\AppData\Local\Microsoft\Windows\Temporary Internet Files\Content.IE5\AZ6999QW\MC9002322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228376"/>
            <a:ext cx="1691489" cy="1629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photos-a.xx.fbcdn.net/hphotos-prn1/p480x480/551408_320157148110470_12823233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374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352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/>
              <a:t>THE END!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4.media.tumblr.com/tumblr_m9255wMAfk1ruocht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Ecosystem Ecology </a:t>
            </a:r>
            <a:r>
              <a:rPr lang="en-US" b="1" dirty="0"/>
              <a:t>E</a:t>
            </a:r>
            <a:r>
              <a:rPr lang="en-US" b="1" dirty="0" smtClean="0"/>
              <a:t>mphasizes </a:t>
            </a:r>
            <a:r>
              <a:rPr lang="en-US" b="1" dirty="0"/>
              <a:t>E</a:t>
            </a:r>
            <a:r>
              <a:rPr lang="en-US" b="1" dirty="0" smtClean="0"/>
              <a:t>nergy </a:t>
            </a:r>
            <a:r>
              <a:rPr lang="en-US" b="1" dirty="0"/>
              <a:t>F</a:t>
            </a:r>
            <a:r>
              <a:rPr lang="en-US" b="1" dirty="0" smtClean="0"/>
              <a:t>low and Chemical </a:t>
            </a:r>
            <a:r>
              <a:rPr lang="en-US" b="1" dirty="0"/>
              <a:t>C</a:t>
            </a:r>
            <a:r>
              <a:rPr lang="en-US" b="1" dirty="0" smtClean="0"/>
              <a:t>ycling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4419600" cy="39319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Ecosystem ecologists view ecosystems as transformers of energy and processors of mater.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ollinger.org/wp-content/uploads/2011/05/Fiery-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Ecosystems and Physical </a:t>
            </a:r>
            <a:r>
              <a:rPr lang="en-US" b="1" dirty="0"/>
              <a:t>L</a:t>
            </a:r>
            <a:r>
              <a:rPr lang="en-US" b="1" dirty="0" smtClean="0"/>
              <a:t>aws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239000" cy="48463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 ecosystem consists of all the organisms in a community and all the </a:t>
            </a:r>
            <a:r>
              <a:rPr lang="en-US" sz="2800" b="1" dirty="0" err="1" smtClean="0">
                <a:solidFill>
                  <a:schemeClr val="bg1"/>
                </a:solidFill>
              </a:rPr>
              <a:t>abiotic</a:t>
            </a:r>
            <a:r>
              <a:rPr lang="en-US" sz="2800" b="1" dirty="0" smtClean="0">
                <a:solidFill>
                  <a:schemeClr val="bg1"/>
                </a:solidFill>
              </a:rPr>
              <a:t> factors with which they interact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The laws of physics and chemistry apply to ecosystems, particularly in regard to the flow of energy.</a:t>
            </a:r>
          </a:p>
          <a:p>
            <a:r>
              <a:rPr lang="en-US" sz="2800" b="1" dirty="0" smtClean="0"/>
              <a:t> Energy is conserved, but degraded to heat during ecosystem processes.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22zlbw5ff7yk5.cloudfront.net/images/cm-44050-750ef6ea44ff6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143000"/>
          </a:xfrm>
        </p:spPr>
        <p:txBody>
          <a:bodyPr/>
          <a:lstStyle/>
          <a:p>
            <a:r>
              <a:rPr lang="en-US" b="1" dirty="0" err="1" smtClean="0"/>
              <a:t>Trophic</a:t>
            </a:r>
            <a:r>
              <a:rPr lang="en-US" b="1" dirty="0" smtClean="0"/>
              <a:t> Relationships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Energy and nutrients pass from primary producers (</a:t>
            </a:r>
            <a:r>
              <a:rPr lang="en-US" sz="2800" b="1" dirty="0" err="1" smtClean="0">
                <a:solidFill>
                  <a:schemeClr val="bg1"/>
                </a:solidFill>
              </a:rPr>
              <a:t>autotrophs</a:t>
            </a:r>
            <a:r>
              <a:rPr lang="en-US" sz="2800" b="1" dirty="0" smtClean="0">
                <a:solidFill>
                  <a:schemeClr val="bg1"/>
                </a:solidFill>
              </a:rPr>
              <a:t>) to primary consumers (herbivores) and then to secondary consumers (carnivores).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Energy flows through an ecosystem, entering as light and exiting as heat.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Nutrients cycle within an ecosystem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gawkerassets.com/img/18ahl16bpzdpcjpg/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88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457200"/>
            <a:ext cx="5257800" cy="1143000"/>
          </a:xfrm>
        </p:spPr>
        <p:txBody>
          <a:bodyPr/>
          <a:lstStyle/>
          <a:p>
            <a:r>
              <a:rPr lang="en-US" b="1" dirty="0" smtClean="0"/>
              <a:t>Decomposition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4953000" cy="4419600"/>
          </a:xfrm>
        </p:spPr>
        <p:txBody>
          <a:bodyPr>
            <a:normAutofit lnSpcReduction="10000"/>
          </a:bodyPr>
          <a:lstStyle/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Decomposition connects all </a:t>
            </a:r>
            <a:r>
              <a:rPr lang="en-US" sz="2800" b="1" dirty="0" err="1" smtClean="0">
                <a:solidFill>
                  <a:schemeClr val="bg1"/>
                </a:solidFill>
              </a:rPr>
              <a:t>trophic</a:t>
            </a:r>
            <a:r>
              <a:rPr lang="en-US" sz="2800" b="1" dirty="0" smtClean="0">
                <a:solidFill>
                  <a:schemeClr val="bg1"/>
                </a:solidFill>
              </a:rPr>
              <a:t> levels.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Detritivores</a:t>
            </a:r>
            <a:r>
              <a:rPr lang="en-US" sz="2800" b="1" dirty="0" smtClean="0">
                <a:solidFill>
                  <a:schemeClr val="bg1"/>
                </a:solidFill>
              </a:rPr>
              <a:t> recycle essential  chemical elements by decomposing organic material and returning elements to inorganic reservoirs.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mgur.com/HZb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Physical and Chemical </a:t>
            </a:r>
            <a:r>
              <a:rPr lang="en-US" b="1" dirty="0"/>
              <a:t>F</a:t>
            </a:r>
            <a:r>
              <a:rPr lang="en-US" b="1" dirty="0" smtClean="0"/>
              <a:t>actors </a:t>
            </a:r>
            <a:r>
              <a:rPr lang="en-US" b="1" dirty="0"/>
              <a:t>L</a:t>
            </a:r>
            <a:r>
              <a:rPr lang="en-US" b="1" dirty="0" smtClean="0"/>
              <a:t>imit </a:t>
            </a:r>
            <a:r>
              <a:rPr lang="en-US" b="1" dirty="0"/>
              <a:t>P</a:t>
            </a:r>
            <a:r>
              <a:rPr lang="en-US" b="1" dirty="0" smtClean="0"/>
              <a:t>rimary </a:t>
            </a:r>
            <a:r>
              <a:rPr lang="en-US" b="1" dirty="0"/>
              <a:t>P</a:t>
            </a:r>
            <a:r>
              <a:rPr lang="en-US" b="1" dirty="0" smtClean="0"/>
              <a:t>roduction in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45720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Primary producers use light energy converted to chemical energy by </a:t>
            </a:r>
            <a:r>
              <a:rPr lang="en-US" sz="2800" b="1" dirty="0" err="1" smtClean="0">
                <a:solidFill>
                  <a:schemeClr val="bg1"/>
                </a:solidFill>
              </a:rPr>
              <a:t>autotrophs</a:t>
            </a:r>
            <a:r>
              <a:rPr lang="en-US" sz="2800" b="1" dirty="0" smtClean="0">
                <a:solidFill>
                  <a:schemeClr val="bg1"/>
                </a:solidFill>
              </a:rPr>
              <a:t> during a given time period in an ecosystems Primary Production.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The photosynthetic product is the starting point for studies of ecosystems metabolism and energy flow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lolsnaps.com/upload_pic/RaisingEarthPornToAWholeNewLevel-4797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169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Ecosystem Energy </a:t>
            </a:r>
            <a:r>
              <a:rPr lang="en-US" b="1" dirty="0"/>
              <a:t>B</a:t>
            </a:r>
            <a:r>
              <a:rPr lang="en-US" b="1" dirty="0" smtClean="0"/>
              <a:t>udgets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880"/>
            <a:ext cx="4648200" cy="55321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primary production sets the spending limit for the global budget.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Gross primary production is the total energy assimilated by an ecosystem in a given time period</a:t>
            </a:r>
          </a:p>
          <a:p>
            <a:pPr marL="274320" lvl="8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NPP=GPP-R</a:t>
            </a:r>
          </a:p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Only net primary production is available to consumers </a:t>
            </a:r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4.media.tumblr.com/tumblr_lo8grrmT8c1qedazt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Primary Production in Marine and Freshwater ecosystems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marine and freshwater ecosystems, light and nutrients limit primary production.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Within the </a:t>
            </a:r>
            <a:r>
              <a:rPr lang="en-US" sz="2800" b="1" dirty="0" err="1" smtClean="0">
                <a:solidFill>
                  <a:schemeClr val="bg1"/>
                </a:solidFill>
              </a:rPr>
              <a:t>photic</a:t>
            </a:r>
            <a:r>
              <a:rPr lang="en-US" sz="2800" b="1" dirty="0" smtClean="0">
                <a:solidFill>
                  <a:schemeClr val="bg1"/>
                </a:solidFill>
              </a:rPr>
              <a:t> zone, the factor that most often limits primary production is a nutrient like nitrogen or iron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AFrGaSe7fbg/UFZk5IuH_GI/AAAAAAAAG7E/v-J6AFnCCjs/s1600/376651_480973305253916_146867083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2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Primary Production in Terrestrial and Wetland </a:t>
            </a:r>
            <a:r>
              <a:rPr lang="en-US" b="1" dirty="0"/>
              <a:t>E</a:t>
            </a:r>
            <a:r>
              <a:rPr lang="en-US" b="1" dirty="0" smtClean="0"/>
              <a:t>cosystems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3505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 terrestrial and wetland ecosystems, climatic factors such as temperature and moisture affect primary production on a large geographic scale.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More locally, a soil nutrient is often the limiting factor in primary production.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208</TotalTime>
  <Words>323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Ecosystems </vt:lpstr>
      <vt:lpstr>Ecosystem Ecology Emphasizes Energy Flow and Chemical Cycling </vt:lpstr>
      <vt:lpstr>Ecosystems and Physical Laws</vt:lpstr>
      <vt:lpstr>Trophic Relationships</vt:lpstr>
      <vt:lpstr>Decomposition</vt:lpstr>
      <vt:lpstr>Physical and Chemical Factors Limit Primary Production in Ecosystems</vt:lpstr>
      <vt:lpstr>Ecosystem Energy Budgets</vt:lpstr>
      <vt:lpstr>Primary Production in Marine and Freshwater ecosystems</vt:lpstr>
      <vt:lpstr>Primary Production in Terrestrial and Wetland Ecosystems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</dc:title>
  <dc:creator>Cali</dc:creator>
  <cp:lastModifiedBy>Windows User</cp:lastModifiedBy>
  <cp:revision>22</cp:revision>
  <dcterms:created xsi:type="dcterms:W3CDTF">2013-04-22T21:59:03Z</dcterms:created>
  <dcterms:modified xsi:type="dcterms:W3CDTF">2013-04-29T17:46:54Z</dcterms:modified>
</cp:coreProperties>
</file>