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4/23/2013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4/23/2013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4/23/2013</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latin typeface="Lucida Handwriting"/>
                <a:cs typeface="Lucida Handwriting"/>
              </a:rPr>
              <a:t>Ecology</a:t>
            </a:r>
            <a:endParaRPr lang="en-US" dirty="0">
              <a:latin typeface="Lucida Handwriting"/>
              <a:cs typeface="Lucida Handwriting"/>
            </a:endParaRPr>
          </a:p>
        </p:txBody>
      </p:sp>
      <p:sp>
        <p:nvSpPr>
          <p:cNvPr id="3" name="Subtitle 2"/>
          <p:cNvSpPr>
            <a:spLocks noGrp="1"/>
          </p:cNvSpPr>
          <p:nvPr>
            <p:ph type="subTitle" idx="1"/>
          </p:nvPr>
        </p:nvSpPr>
        <p:spPr>
          <a:xfrm>
            <a:off x="493776" y="5257800"/>
            <a:ext cx="7196328" cy="987552"/>
          </a:xfrm>
        </p:spPr>
        <p:txBody>
          <a:bodyPr/>
          <a:lstStyle/>
          <a:p>
            <a:r>
              <a:rPr lang="en-US" dirty="0" smtClean="0"/>
              <a:t>-</a:t>
            </a:r>
            <a:r>
              <a:rPr lang="en-US" b="1" dirty="0" smtClean="0"/>
              <a:t>The Human Population is disrupting chemical cycles throughout the biosphere</a:t>
            </a:r>
          </a:p>
          <a:p>
            <a:r>
              <a:rPr lang="en-US" b="1" dirty="0" smtClean="0"/>
              <a:t>-Depletion of the </a:t>
            </a:r>
            <a:r>
              <a:rPr lang="en-US" b="1" dirty="0"/>
              <a:t>A</a:t>
            </a:r>
            <a:r>
              <a:rPr lang="en-US" b="1" dirty="0" smtClean="0"/>
              <a:t>tmospheric Ozone</a:t>
            </a:r>
          </a:p>
        </p:txBody>
      </p:sp>
    </p:spTree>
    <p:extLst>
      <p:ext uri="{BB962C8B-B14F-4D97-AF65-F5344CB8AC3E}">
        <p14:creationId xmlns:p14="http://schemas.microsoft.com/office/powerpoint/2010/main" val="3837158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Greenhouse Effect</a:t>
            </a:r>
            <a:endParaRPr lang="en-US" dirty="0"/>
          </a:p>
        </p:txBody>
      </p:sp>
      <p:sp>
        <p:nvSpPr>
          <p:cNvPr id="3" name="Content Placeholder 2"/>
          <p:cNvSpPr>
            <a:spLocks noGrp="1"/>
          </p:cNvSpPr>
          <p:nvPr>
            <p:ph idx="1"/>
          </p:nvPr>
        </p:nvSpPr>
        <p:spPr/>
        <p:txBody>
          <a:bodyPr/>
          <a:lstStyle/>
          <a:p>
            <a:r>
              <a:rPr lang="en-US" dirty="0" smtClean="0"/>
              <a:t>Much of the solar radiation that hits the earth is reflected back into space</a:t>
            </a:r>
          </a:p>
          <a:p>
            <a:r>
              <a:rPr lang="en-US" dirty="0" smtClean="0"/>
              <a:t>Although CO2 and water vapor in the atmosphere are transparent to visible light, they intercept and absorb much of the reflected infrared radiation</a:t>
            </a:r>
          </a:p>
          <a:p>
            <a:r>
              <a:rPr lang="en-US" dirty="0" smtClean="0"/>
              <a:t>This then reflects back toward earth. This process retains solar heat. It is known as the </a:t>
            </a:r>
            <a:r>
              <a:rPr lang="en-US" u="sng" dirty="0" smtClean="0"/>
              <a:t>Greenhouse Effect</a:t>
            </a:r>
          </a:p>
        </p:txBody>
      </p:sp>
    </p:spTree>
    <p:extLst>
      <p:ext uri="{BB962C8B-B14F-4D97-AF65-F5344CB8AC3E}">
        <p14:creationId xmlns:p14="http://schemas.microsoft.com/office/powerpoint/2010/main" val="48432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Warming</a:t>
            </a:r>
            <a:endParaRPr lang="en-US" dirty="0"/>
          </a:p>
        </p:txBody>
      </p:sp>
      <p:sp>
        <p:nvSpPr>
          <p:cNvPr id="3" name="Content Placeholder 2"/>
          <p:cNvSpPr>
            <a:spLocks noGrp="1"/>
          </p:cNvSpPr>
          <p:nvPr>
            <p:ph idx="1"/>
          </p:nvPr>
        </p:nvSpPr>
        <p:spPr>
          <a:xfrm>
            <a:off x="765175" y="2070846"/>
            <a:ext cx="7612062" cy="4182035"/>
          </a:xfrm>
        </p:spPr>
        <p:txBody>
          <a:bodyPr>
            <a:normAutofit/>
          </a:bodyPr>
          <a:lstStyle/>
          <a:p>
            <a:r>
              <a:rPr lang="en-US" dirty="0" smtClean="0"/>
              <a:t>Global warming is the rise of the temperature of Earth’s atmosphere.</a:t>
            </a:r>
          </a:p>
          <a:p>
            <a:r>
              <a:rPr lang="en-US" dirty="0" smtClean="0"/>
              <a:t>The worst thing that could happen regarding global warming is that it reaches the poles. This would result in a rise in sea levels.</a:t>
            </a:r>
          </a:p>
          <a:p>
            <a:r>
              <a:rPr lang="en-US" dirty="0" smtClean="0"/>
              <a:t>Global warming would also cause abnormal distribution of precipitation</a:t>
            </a:r>
            <a:endParaRPr lang="en-US" dirty="0"/>
          </a:p>
        </p:txBody>
      </p:sp>
    </p:spTree>
    <p:extLst>
      <p:ext uri="{BB962C8B-B14F-4D97-AF65-F5344CB8AC3E}">
        <p14:creationId xmlns:p14="http://schemas.microsoft.com/office/powerpoint/2010/main" val="2347234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Depletion of the Atmospheric Ozone</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The ozone layer protects earth from UV radiation, preventing much of it from reaching organisms in the biosphere</a:t>
            </a:r>
          </a:p>
          <a:p>
            <a:r>
              <a:rPr lang="en-US" dirty="0" smtClean="0"/>
              <a:t>Observations show that over time, the Ozone Layer has gradually been deteriorating </a:t>
            </a:r>
          </a:p>
          <a:p>
            <a:r>
              <a:rPr lang="en-US" dirty="0" smtClean="0"/>
              <a:t>This destruction can be directly linked to the accumulation of chlorofluorocarbons </a:t>
            </a:r>
          </a:p>
          <a:p>
            <a:r>
              <a:rPr lang="en-US" dirty="0" smtClean="0"/>
              <a:t>CFC’s- used in refrigeration, pesticides, aerosol cans, and in certain manufacturing processes.</a:t>
            </a:r>
          </a:p>
          <a:p>
            <a:r>
              <a:rPr lang="en-US" dirty="0" smtClean="0"/>
              <a:t>The Chlorine in these products reacts with the ozone, reducing it to molecular O2.</a:t>
            </a:r>
          </a:p>
          <a:p>
            <a:r>
              <a:rPr lang="en-US" dirty="0" smtClean="0"/>
              <a:t>Consequences of Ozone Depletion: Skin cancer, cataracts, unpredictable effects of crops and natural communities, especially phytoplankton </a:t>
            </a:r>
            <a:endParaRPr lang="en-US" dirty="0"/>
          </a:p>
        </p:txBody>
      </p:sp>
    </p:spTree>
    <p:extLst>
      <p:ext uri="{BB962C8B-B14F-4D97-AF65-F5344CB8AC3E}">
        <p14:creationId xmlns:p14="http://schemas.microsoft.com/office/powerpoint/2010/main" val="212661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461017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Enrichment </a:t>
            </a:r>
            <a:endParaRPr lang="en-US" dirty="0"/>
          </a:p>
        </p:txBody>
      </p:sp>
      <p:sp>
        <p:nvSpPr>
          <p:cNvPr id="3" name="Content Placeholder 2"/>
          <p:cNvSpPr>
            <a:spLocks noGrp="1"/>
          </p:cNvSpPr>
          <p:nvPr>
            <p:ph idx="1"/>
          </p:nvPr>
        </p:nvSpPr>
        <p:spPr/>
        <p:txBody>
          <a:bodyPr>
            <a:normAutofit lnSpcReduction="10000"/>
          </a:bodyPr>
          <a:lstStyle/>
          <a:p>
            <a:r>
              <a:rPr lang="en-US" dirty="0" smtClean="0"/>
              <a:t>Humans remove nutrients from one part of the biosphere and adding them to another</a:t>
            </a:r>
          </a:p>
          <a:p>
            <a:r>
              <a:rPr lang="en-US" dirty="0" smtClean="0"/>
              <a:t>The movement of nutrients from one area to another may result in nutrient depletion in one area, excesses in another, and the disruption of the natural chemical cycles of both locations</a:t>
            </a:r>
          </a:p>
          <a:p>
            <a:r>
              <a:rPr lang="en-US" dirty="0" smtClean="0"/>
              <a:t>Humans have also added toxic new materials to the environment</a:t>
            </a:r>
          </a:p>
          <a:p>
            <a:r>
              <a:rPr lang="en-US" dirty="0" smtClean="0"/>
              <a:t>All of the changes caused by humans must be considered when observing an environment</a:t>
            </a:r>
          </a:p>
        </p:txBody>
      </p:sp>
    </p:spTree>
    <p:extLst>
      <p:ext uri="{BB962C8B-B14F-4D97-AF65-F5344CB8AC3E}">
        <p14:creationId xmlns:p14="http://schemas.microsoft.com/office/powerpoint/2010/main" val="245678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Agriculture</a:t>
            </a:r>
            <a:endParaRPr lang="en-US" sz="3600" dirty="0"/>
          </a:p>
        </p:txBody>
      </p:sp>
      <p:sp>
        <p:nvSpPr>
          <p:cNvPr id="3" name="Content Placeholder 2"/>
          <p:cNvSpPr>
            <a:spLocks noGrp="1"/>
          </p:cNvSpPr>
          <p:nvPr>
            <p:ph idx="1"/>
          </p:nvPr>
        </p:nvSpPr>
        <p:spPr/>
        <p:txBody>
          <a:bodyPr/>
          <a:lstStyle/>
          <a:p>
            <a:r>
              <a:rPr lang="en-US" dirty="0" smtClean="0"/>
              <a:t>After natural vegetation is cleared from an area, the existing reserve of nutrients in the soil is sufficient to grow crops for some time without nutrient supplementation</a:t>
            </a:r>
          </a:p>
          <a:p>
            <a:r>
              <a:rPr lang="en-US" dirty="0" smtClean="0"/>
              <a:t>In agricultural ecosystems, a substantial fraction of nutrients is not recycled, but it is exported from the area in the form of crop biomass </a:t>
            </a:r>
          </a:p>
          <a:p>
            <a:r>
              <a:rPr lang="en-US" dirty="0" smtClean="0"/>
              <a:t>Crops’ free period: When there is no need to add nutrients to the soil. It varies greatly.</a:t>
            </a:r>
          </a:p>
          <a:p>
            <a:endParaRPr lang="en-US" dirty="0"/>
          </a:p>
        </p:txBody>
      </p:sp>
    </p:spTree>
    <p:extLst>
      <p:ext uri="{BB962C8B-B14F-4D97-AF65-F5344CB8AC3E}">
        <p14:creationId xmlns:p14="http://schemas.microsoft.com/office/powerpoint/2010/main" val="63365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Nitrogen is the main nutrient lost through agriculture. The nitrogen cycle is greatly effected by agriculture</a:t>
            </a:r>
          </a:p>
          <a:p>
            <a:r>
              <a:rPr lang="en-US" dirty="0" smtClean="0"/>
              <a:t>Plowing and the mixing of the soil both increase the decomposition rate of organic matter, releasing usable nitrogen that is then removed from the ecosystem when the crops are harvested.</a:t>
            </a:r>
          </a:p>
          <a:p>
            <a:r>
              <a:rPr lang="en-US" dirty="0" smtClean="0"/>
              <a:t>Industrialized synthesized fertilizer may then be used to make up for the loss of usable nitrogen</a:t>
            </a:r>
          </a:p>
          <a:p>
            <a:r>
              <a:rPr lang="en-US" dirty="0" smtClean="0"/>
              <a:t>Studies show that human activities have approximately doubled the Earth’s </a:t>
            </a:r>
            <a:endParaRPr lang="en-US" dirty="0"/>
          </a:p>
        </p:txBody>
      </p:sp>
    </p:spTree>
    <p:extLst>
      <p:ext uri="{BB962C8B-B14F-4D97-AF65-F5344CB8AC3E}">
        <p14:creationId xmlns:p14="http://schemas.microsoft.com/office/powerpoint/2010/main" val="1041133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Contamination of Aquatic Ecosystems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Critical Load: the amount of added </a:t>
            </a:r>
            <a:r>
              <a:rPr lang="en-US" dirty="0" err="1" smtClean="0"/>
              <a:t>nurtient</a:t>
            </a:r>
            <a:r>
              <a:rPr lang="en-US" dirty="0" smtClean="0"/>
              <a:t>, usually nitrogen or phosphorus, that can be absorbed by plants without damaging the ecosystem integrity. This is the key problem with excess nitrogen.</a:t>
            </a:r>
          </a:p>
          <a:p>
            <a:r>
              <a:rPr lang="en-US" dirty="0" smtClean="0"/>
              <a:t>Nitrogenous minerals in the soil that exceed the critical load eventually leak into groundwater or run off and directly</a:t>
            </a:r>
          </a:p>
          <a:p>
            <a:r>
              <a:rPr lang="en-US" dirty="0" smtClean="0"/>
              <a:t>Cultural Eutrophication: Human intrusion has disrupted freshwater ecosystems</a:t>
            </a:r>
          </a:p>
          <a:p>
            <a:r>
              <a:rPr lang="en-US" dirty="0" smtClean="0"/>
              <a:t>Human disruption of the environment in water ecosystems leads to a massive overload of photosynthetic organisms. </a:t>
            </a:r>
          </a:p>
        </p:txBody>
      </p:sp>
    </p:spTree>
    <p:extLst>
      <p:ext uri="{BB962C8B-B14F-4D97-AF65-F5344CB8AC3E}">
        <p14:creationId xmlns:p14="http://schemas.microsoft.com/office/powerpoint/2010/main" val="350210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Rain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burning of wood and coal and other fossil fuels releases oxides of sulfur and nitrogen that react with the water in the atmosphere, forming sulfuric and nitric rain. This eventually forms into what we call </a:t>
            </a:r>
            <a:r>
              <a:rPr lang="en-US" u="sng" dirty="0" smtClean="0"/>
              <a:t>acid rain.</a:t>
            </a:r>
          </a:p>
          <a:p>
            <a:r>
              <a:rPr lang="en-US" dirty="0" smtClean="0"/>
              <a:t>Acid precipitation lovers the pH level of aquatic ecosystems</a:t>
            </a:r>
          </a:p>
          <a:p>
            <a:r>
              <a:rPr lang="en-US" dirty="0" smtClean="0"/>
              <a:t>In terrestrial ecosystems, the change in the soil pH due to acid rain causes calcium and other nutrients to leach form the soil</a:t>
            </a:r>
          </a:p>
          <a:p>
            <a:r>
              <a:rPr lang="en-US" dirty="0" smtClean="0"/>
              <a:t>The entire United States has been effected by acid precipitation</a:t>
            </a:r>
            <a:endParaRPr lang="en-US" dirty="0"/>
          </a:p>
        </p:txBody>
      </p:sp>
    </p:spTree>
    <p:extLst>
      <p:ext uri="{BB962C8B-B14F-4D97-AF65-F5344CB8AC3E}">
        <p14:creationId xmlns:p14="http://schemas.microsoft.com/office/powerpoint/2010/main" val="125011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Toxins in the Environment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Humans release an immense variety of toxic chemicals, including thousands of synthetics previously unknown in nature, with little regard for the environment along with nutrients and water</a:t>
            </a:r>
          </a:p>
          <a:p>
            <a:r>
              <a:rPr lang="en-US" dirty="0" smtClean="0"/>
              <a:t>Some of the poisons are metabolized  and excreted</a:t>
            </a:r>
          </a:p>
          <a:p>
            <a:r>
              <a:rPr lang="en-US" dirty="0" smtClean="0"/>
              <a:t>Some become more concentrated in successive trophic levels of a food web </a:t>
            </a:r>
          </a:p>
          <a:p>
            <a:r>
              <a:rPr lang="en-US" dirty="0" smtClean="0"/>
              <a:t>^ This is known as </a:t>
            </a:r>
            <a:r>
              <a:rPr lang="en-US" u="sng" dirty="0" smtClean="0"/>
              <a:t>Biological Magnification</a:t>
            </a:r>
          </a:p>
          <a:p>
            <a:r>
              <a:rPr lang="en-US" dirty="0" smtClean="0"/>
              <a:t>Many toxins cannot be degraded by microorganisms and consequently persist in the environment for years or even decades</a:t>
            </a:r>
            <a:endParaRPr lang="en-US" dirty="0"/>
          </a:p>
        </p:txBody>
      </p:sp>
    </p:spTree>
    <p:extLst>
      <p:ext uri="{BB962C8B-B14F-4D97-AF65-F5344CB8AC3E}">
        <p14:creationId xmlns:p14="http://schemas.microsoft.com/office/powerpoint/2010/main" val="185743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Atmospheric Carbon Dioxide </a:t>
            </a:r>
            <a:endParaRPr lang="en-US" sz="4400" dirty="0"/>
          </a:p>
        </p:txBody>
      </p:sp>
      <p:sp>
        <p:nvSpPr>
          <p:cNvPr id="3" name="Content Placeholder 2"/>
          <p:cNvSpPr>
            <a:spLocks noGrp="1"/>
          </p:cNvSpPr>
          <p:nvPr>
            <p:ph idx="1"/>
          </p:nvPr>
        </p:nvSpPr>
        <p:spPr/>
        <p:txBody>
          <a:bodyPr/>
          <a:lstStyle/>
          <a:p>
            <a:r>
              <a:rPr lang="en-US" dirty="0" smtClean="0"/>
              <a:t>Rising Atmospheric CO2</a:t>
            </a:r>
            <a:r>
              <a:rPr lang="en-US" dirty="0"/>
              <a:t> </a:t>
            </a:r>
            <a:r>
              <a:rPr lang="en-US" dirty="0" smtClean="0"/>
              <a:t>–The concentration of CO2 in the air has been increasing in the air due to combustion of fossil fuels and the burning of enough quantities of wood removed by deforestation</a:t>
            </a:r>
          </a:p>
          <a:p>
            <a:r>
              <a:rPr lang="en-US" dirty="0" smtClean="0"/>
              <a:t>Increased productivity by vegetation is one predictable consequence of increasing CO2 levels</a:t>
            </a:r>
          </a:p>
        </p:txBody>
      </p:sp>
    </p:spTree>
    <p:extLst>
      <p:ext uri="{BB962C8B-B14F-4D97-AF65-F5344CB8AC3E}">
        <p14:creationId xmlns:p14="http://schemas.microsoft.com/office/powerpoint/2010/main" val="61696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elevates CO2 Affects Forest Ecology: The FACTS-I Experiment – Forest-Atmosphere Carbon Transfer and Storage experiment in 1995 </a:t>
            </a:r>
          </a:p>
          <a:p>
            <a:r>
              <a:rPr lang="en-US" dirty="0" smtClean="0"/>
              <a:t>In this experiment manipulated a single environmental factor, the concentration of CO2, to which tracts of forest are exposed. All other factors (temperature, precipitation, wind speed, and direction) varied for both experimental plots</a:t>
            </a:r>
          </a:p>
          <a:p>
            <a:r>
              <a:rPr lang="en-US" dirty="0" smtClean="0"/>
              <a:t>This experiment is testing how elevated CO2 influences tree growth, carbon concentration in souls, insect populations, soil moisture, the growth of plants in the forest understory, and other factors over a ten year period</a:t>
            </a:r>
            <a:endParaRPr lang="en-US" dirty="0"/>
          </a:p>
        </p:txBody>
      </p:sp>
    </p:spTree>
    <p:extLst>
      <p:ext uri="{BB962C8B-B14F-4D97-AF65-F5344CB8AC3E}">
        <p14:creationId xmlns:p14="http://schemas.microsoft.com/office/powerpoint/2010/main" val="294153024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321</TotalTime>
  <Words>854</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Habitat</vt:lpstr>
      <vt:lpstr>Ecology</vt:lpstr>
      <vt:lpstr>Nutrient Enrichment </vt:lpstr>
      <vt:lpstr>Agriculture</vt:lpstr>
      <vt:lpstr>Nitrogen Cycling</vt:lpstr>
      <vt:lpstr>Contamination of Aquatic Ecosystems</vt:lpstr>
      <vt:lpstr>Acid Rain</vt:lpstr>
      <vt:lpstr>Toxins in the Environment</vt:lpstr>
      <vt:lpstr>Atmospheric Carbon Dioxide </vt:lpstr>
      <vt:lpstr>F.A.C.T.S.-I</vt:lpstr>
      <vt:lpstr>Greenhouse Effect</vt:lpstr>
      <vt:lpstr>Global Warming</vt:lpstr>
      <vt:lpstr>Depletion of the Atmospheric Ozone</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dc:title>
  <dc:creator>Chloe Gilligan</dc:creator>
  <cp:lastModifiedBy>Windows User</cp:lastModifiedBy>
  <cp:revision>24</cp:revision>
  <dcterms:created xsi:type="dcterms:W3CDTF">2013-04-23T00:31:27Z</dcterms:created>
  <dcterms:modified xsi:type="dcterms:W3CDTF">2013-04-23T13:52:14Z</dcterms:modified>
</cp:coreProperties>
</file>