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5" r:id="rId6"/>
    <p:sldId id="260" r:id="rId7"/>
    <p:sldId id="264" r:id="rId8"/>
    <p:sldId id="261" r:id="rId9"/>
    <p:sldId id="262" r:id="rId10"/>
    <p:sldId id="263" r:id="rId11"/>
    <p:sldId id="268" r:id="rId12"/>
    <p:sldId id="266" r:id="rId13"/>
    <p:sldId id="267" r:id="rId14"/>
    <p:sldId id="269" r:id="rId15"/>
    <p:sldId id="270" r:id="rId16"/>
    <p:sldId id="271" r:id="rId17"/>
    <p:sldId id="272" r:id="rId18"/>
    <p:sldId id="273" r:id="rId19"/>
    <p:sldId id="274" r:id="rId20"/>
    <p:sldId id="275" r:id="rId21"/>
    <p:sldId id="276" r:id="rId22"/>
    <p:sldId id="277" r:id="rId23"/>
    <p:sldId id="279"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5" d="100"/>
          <a:sy n="125"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April 23, 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April 23,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April 23,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April 23,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April 23,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April 23,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April 23,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April 23, 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April 23,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April 23, 2013</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April 23, 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April 23, 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000" dirty="0" smtClean="0"/>
              <a:t>The Biodiversity Crisis</a:t>
            </a:r>
            <a:endParaRPr lang="en-US" sz="4000" dirty="0"/>
          </a:p>
        </p:txBody>
      </p:sp>
      <p:sp>
        <p:nvSpPr>
          <p:cNvPr id="3" name="Subtitle 2"/>
          <p:cNvSpPr>
            <a:spLocks noGrp="1"/>
          </p:cNvSpPr>
          <p:nvPr>
            <p:ph type="subTitle" idx="1"/>
          </p:nvPr>
        </p:nvSpPr>
        <p:spPr/>
        <p:txBody>
          <a:bodyPr/>
          <a:lstStyle/>
          <a:p>
            <a:pPr algn="ctr"/>
            <a:r>
              <a:rPr lang="en-US" dirty="0" smtClean="0"/>
              <a:t>By: Christina Archer</a:t>
            </a:r>
            <a:endParaRPr lang="en-US" dirty="0"/>
          </a:p>
        </p:txBody>
      </p:sp>
    </p:spTree>
    <p:extLst>
      <p:ext uri="{BB962C8B-B14F-4D97-AF65-F5344CB8AC3E}">
        <p14:creationId xmlns:p14="http://schemas.microsoft.com/office/powerpoint/2010/main" val="278300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Hundred Heartbeat Club</a:t>
            </a:r>
            <a:endParaRPr lang="en-US" dirty="0"/>
          </a:p>
        </p:txBody>
      </p:sp>
      <p:sp>
        <p:nvSpPr>
          <p:cNvPr id="3" name="Content Placeholder 2"/>
          <p:cNvSpPr>
            <a:spLocks noGrp="1"/>
          </p:cNvSpPr>
          <p:nvPr>
            <p:ph idx="1"/>
          </p:nvPr>
        </p:nvSpPr>
        <p:spPr/>
        <p:txBody>
          <a:bodyPr/>
          <a:lstStyle/>
          <a:p>
            <a:r>
              <a:rPr lang="en-US" dirty="0" err="1" smtClean="0"/>
              <a:t>Javan</a:t>
            </a:r>
            <a:r>
              <a:rPr lang="en-US" dirty="0" smtClean="0"/>
              <a:t> Rhinoceros</a:t>
            </a:r>
            <a:endParaRPr lang="en-US" dirty="0"/>
          </a:p>
        </p:txBody>
      </p:sp>
      <p:pic>
        <p:nvPicPr>
          <p:cNvPr id="4" name="Picture 3"/>
          <p:cNvPicPr>
            <a:picLocks noChangeAspect="1"/>
          </p:cNvPicPr>
          <p:nvPr/>
        </p:nvPicPr>
        <p:blipFill>
          <a:blip r:embed="rId2"/>
          <a:stretch>
            <a:fillRect/>
          </a:stretch>
        </p:blipFill>
        <p:spPr>
          <a:xfrm>
            <a:off x="1152072" y="2945647"/>
            <a:ext cx="4308929" cy="2886982"/>
          </a:xfrm>
          <a:prstGeom prst="rect">
            <a:avLst/>
          </a:prstGeom>
        </p:spPr>
      </p:pic>
    </p:spTree>
    <p:extLst>
      <p:ext uri="{BB962C8B-B14F-4D97-AF65-F5344CB8AC3E}">
        <p14:creationId xmlns:p14="http://schemas.microsoft.com/office/powerpoint/2010/main" val="339361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Biodiversity and Human Welfare</a:t>
            </a:r>
            <a:endParaRPr lang="en-US" dirty="0"/>
          </a:p>
        </p:txBody>
      </p:sp>
      <p:sp>
        <p:nvSpPr>
          <p:cNvPr id="3" name="Content Placeholder 2"/>
          <p:cNvSpPr>
            <a:spLocks noGrp="1"/>
          </p:cNvSpPr>
          <p:nvPr>
            <p:ph idx="1"/>
          </p:nvPr>
        </p:nvSpPr>
        <p:spPr/>
        <p:txBody>
          <a:bodyPr/>
          <a:lstStyle/>
          <a:p>
            <a:r>
              <a:rPr lang="en-US" dirty="0" smtClean="0"/>
              <a:t>Why do we care about the loss of biodiversity?</a:t>
            </a:r>
          </a:p>
          <a:p>
            <a:r>
              <a:rPr lang="en-US" dirty="0" err="1" smtClean="0"/>
              <a:t>Biophilia</a:t>
            </a:r>
            <a:r>
              <a:rPr lang="en-US" dirty="0" smtClean="0"/>
              <a:t>: our sense of connection to nature and other forms of life</a:t>
            </a:r>
          </a:p>
          <a:p>
            <a:r>
              <a:rPr lang="en-US" dirty="0" smtClean="0"/>
              <a:t>Species diversity brings us many practical benefits.</a:t>
            </a:r>
            <a:endParaRPr lang="en-US" dirty="0"/>
          </a:p>
        </p:txBody>
      </p:sp>
    </p:spTree>
    <p:extLst>
      <p:ext uri="{BB962C8B-B14F-4D97-AF65-F5344CB8AC3E}">
        <p14:creationId xmlns:p14="http://schemas.microsoft.com/office/powerpoint/2010/main" val="65852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Species and Genetic Diversity</a:t>
            </a:r>
            <a:endParaRPr lang="en-US" dirty="0"/>
          </a:p>
        </p:txBody>
      </p:sp>
      <p:sp>
        <p:nvSpPr>
          <p:cNvPr id="3" name="Content Placeholder 2"/>
          <p:cNvSpPr>
            <a:spLocks noGrp="1"/>
          </p:cNvSpPr>
          <p:nvPr>
            <p:ph idx="1"/>
          </p:nvPr>
        </p:nvSpPr>
        <p:spPr/>
        <p:txBody>
          <a:bodyPr/>
          <a:lstStyle/>
          <a:p>
            <a:r>
              <a:rPr lang="en-US" dirty="0" smtClean="0"/>
              <a:t>Threatened species could potentially provide crops, fibers, and medicines for human use.</a:t>
            </a:r>
          </a:p>
          <a:p>
            <a:r>
              <a:rPr lang="en-US" dirty="0" smtClean="0"/>
              <a:t>Loss of species = loss of genes</a:t>
            </a:r>
          </a:p>
          <a:p>
            <a:r>
              <a:rPr lang="en-US" dirty="0" smtClean="0"/>
              <a:t>If </a:t>
            </a:r>
            <a:r>
              <a:rPr lang="en-US" dirty="0"/>
              <a:t>c</a:t>
            </a:r>
            <a:r>
              <a:rPr lang="en-US" dirty="0" smtClean="0"/>
              <a:t>ertain organisms become extinct, we lose the </a:t>
            </a:r>
            <a:r>
              <a:rPr lang="en-US" dirty="0"/>
              <a:t>v</a:t>
            </a:r>
            <a:r>
              <a:rPr lang="en-US" dirty="0" smtClean="0"/>
              <a:t>aluable genetic potential they hold in their unique genetic libraries.</a:t>
            </a:r>
            <a:endParaRPr lang="en-US" dirty="0"/>
          </a:p>
        </p:txBody>
      </p:sp>
    </p:spTree>
    <p:extLst>
      <p:ext uri="{BB962C8B-B14F-4D97-AF65-F5344CB8AC3E}">
        <p14:creationId xmlns:p14="http://schemas.microsoft.com/office/powerpoint/2010/main" val="2995439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65" y="775736"/>
            <a:ext cx="7024744" cy="697464"/>
          </a:xfrm>
        </p:spPr>
        <p:txBody>
          <a:bodyPr>
            <a:normAutofit fontScale="90000"/>
          </a:bodyPr>
          <a:lstStyle/>
          <a:p>
            <a:r>
              <a:rPr lang="en-US" dirty="0" smtClean="0"/>
              <a:t>Ecosystem Services</a:t>
            </a:r>
            <a:endParaRPr lang="en-US" dirty="0"/>
          </a:p>
        </p:txBody>
      </p:sp>
      <p:sp>
        <p:nvSpPr>
          <p:cNvPr id="3" name="Content Placeholder 2"/>
          <p:cNvSpPr>
            <a:spLocks noGrp="1"/>
          </p:cNvSpPr>
          <p:nvPr>
            <p:ph idx="1"/>
          </p:nvPr>
        </p:nvSpPr>
        <p:spPr>
          <a:xfrm>
            <a:off x="796066" y="1574800"/>
            <a:ext cx="7677374" cy="4856480"/>
          </a:xfrm>
        </p:spPr>
        <p:txBody>
          <a:bodyPr>
            <a:normAutofit fontScale="85000" lnSpcReduction="20000"/>
          </a:bodyPr>
          <a:lstStyle/>
          <a:p>
            <a:r>
              <a:rPr lang="en-US" dirty="0" smtClean="0"/>
              <a:t>Ecosystem Services- all the processes through which natural ecosystems and the species they contain help sustain human life on Earth. For example….</a:t>
            </a:r>
          </a:p>
          <a:p>
            <a:pPr marL="68580" indent="0">
              <a:buNone/>
            </a:pPr>
            <a:endParaRPr lang="en-US" dirty="0" smtClean="0"/>
          </a:p>
          <a:p>
            <a:r>
              <a:rPr lang="en-US" dirty="0" smtClean="0"/>
              <a:t>Purification of air and water</a:t>
            </a:r>
          </a:p>
          <a:p>
            <a:r>
              <a:rPr lang="en-US" dirty="0" smtClean="0"/>
              <a:t>Reduction of the severity of droughts and floods</a:t>
            </a:r>
          </a:p>
          <a:p>
            <a:r>
              <a:rPr lang="en-US" dirty="0" smtClean="0"/>
              <a:t>Generation and preservation of fertile soils</a:t>
            </a:r>
          </a:p>
          <a:p>
            <a:r>
              <a:rPr lang="en-US" dirty="0" smtClean="0"/>
              <a:t>Detoxification and decomposition of wastes</a:t>
            </a:r>
          </a:p>
          <a:p>
            <a:r>
              <a:rPr lang="en-US" dirty="0" smtClean="0"/>
              <a:t>Pollination of crops and natural vegetation</a:t>
            </a:r>
          </a:p>
          <a:p>
            <a:r>
              <a:rPr lang="en-US" dirty="0" smtClean="0"/>
              <a:t>Dispersal of seeds</a:t>
            </a:r>
          </a:p>
          <a:p>
            <a:r>
              <a:rPr lang="en-US" dirty="0" smtClean="0"/>
              <a:t>Cycling of nutrients</a:t>
            </a:r>
          </a:p>
          <a:p>
            <a:r>
              <a:rPr lang="en-US" dirty="0" smtClean="0"/>
              <a:t>Control of many agricultural pests by natural enemies</a:t>
            </a:r>
          </a:p>
          <a:p>
            <a:r>
              <a:rPr lang="en-US" dirty="0" smtClean="0"/>
              <a:t>Protection of shorelines from erosion</a:t>
            </a:r>
          </a:p>
          <a:p>
            <a:r>
              <a:rPr lang="en-US" dirty="0" smtClean="0"/>
              <a:t>Protection from UV rays</a:t>
            </a:r>
          </a:p>
          <a:p>
            <a:r>
              <a:rPr lang="en-US" dirty="0" smtClean="0"/>
              <a:t>Moderation of weather extremes</a:t>
            </a:r>
          </a:p>
          <a:p>
            <a:r>
              <a:rPr lang="en-US" dirty="0" smtClean="0"/>
              <a:t>Provision of beauty and recreational opportunities</a:t>
            </a:r>
            <a:endParaRPr lang="en-US" dirty="0"/>
          </a:p>
        </p:txBody>
      </p:sp>
    </p:spTree>
    <p:extLst>
      <p:ext uri="{BB962C8B-B14F-4D97-AF65-F5344CB8AC3E}">
        <p14:creationId xmlns:p14="http://schemas.microsoft.com/office/powerpoint/2010/main" val="297067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Services</a:t>
            </a:r>
            <a:endParaRPr lang="en-US" dirty="0"/>
          </a:p>
        </p:txBody>
      </p:sp>
      <p:sp>
        <p:nvSpPr>
          <p:cNvPr id="3" name="Content Placeholder 2"/>
          <p:cNvSpPr>
            <a:spLocks noGrp="1"/>
          </p:cNvSpPr>
          <p:nvPr>
            <p:ph idx="1"/>
          </p:nvPr>
        </p:nvSpPr>
        <p:spPr/>
        <p:txBody>
          <a:bodyPr/>
          <a:lstStyle/>
          <a:p>
            <a:r>
              <a:rPr lang="en-US" dirty="0" smtClean="0"/>
              <a:t>The functioning of ecosystems is linked to biodiversity</a:t>
            </a:r>
          </a:p>
          <a:p>
            <a:r>
              <a:rPr lang="en-US" dirty="0" smtClean="0"/>
              <a:t>As we, as humans, limit biodiversity, we are in turn reducing the capacity of Earth’s ecosystems to perform processes critical to our own survival.</a:t>
            </a:r>
          </a:p>
          <a:p>
            <a:pPr marL="68580" indent="0">
              <a:buNone/>
            </a:pPr>
            <a:endParaRPr lang="en-US" dirty="0"/>
          </a:p>
        </p:txBody>
      </p:sp>
    </p:spTree>
    <p:extLst>
      <p:ext uri="{BB962C8B-B14F-4D97-AF65-F5344CB8AC3E}">
        <p14:creationId xmlns:p14="http://schemas.microsoft.com/office/powerpoint/2010/main" val="56644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Major Threats to Biodiversity</a:t>
            </a:r>
            <a:endParaRPr lang="en-US" dirty="0"/>
          </a:p>
        </p:txBody>
      </p:sp>
      <p:sp>
        <p:nvSpPr>
          <p:cNvPr id="3" name="Content Placeholder 2"/>
          <p:cNvSpPr>
            <a:spLocks noGrp="1"/>
          </p:cNvSpPr>
          <p:nvPr>
            <p:ph idx="1"/>
          </p:nvPr>
        </p:nvSpPr>
        <p:spPr/>
        <p:txBody>
          <a:bodyPr/>
          <a:lstStyle/>
          <a:p>
            <a:r>
              <a:rPr lang="en-US" dirty="0" smtClean="0"/>
              <a:t>Most species loss can be traced to four major threats: habitat destruction, introduced species, overexploitation, and disruption of “interaction networks”</a:t>
            </a:r>
            <a:endParaRPr lang="en-US" dirty="0"/>
          </a:p>
        </p:txBody>
      </p:sp>
    </p:spTree>
    <p:extLst>
      <p:ext uri="{BB962C8B-B14F-4D97-AF65-F5344CB8AC3E}">
        <p14:creationId xmlns:p14="http://schemas.microsoft.com/office/powerpoint/2010/main" val="357489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Destruction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Human alteration of habitat is the single greatest threat to biodiversity throughout the biosphere.</a:t>
            </a:r>
          </a:p>
          <a:p>
            <a:r>
              <a:rPr lang="en-US" dirty="0" smtClean="0"/>
              <a:t>Massive destruction of habitats has been brought about by agriculture, urban development, forestry, mining, and pollution.</a:t>
            </a:r>
          </a:p>
          <a:p>
            <a:r>
              <a:rPr lang="en-US" dirty="0" smtClean="0"/>
              <a:t>Habitat loss may mean extinction when there is no alternative</a:t>
            </a:r>
          </a:p>
          <a:p>
            <a:r>
              <a:rPr lang="en-US" dirty="0" smtClean="0"/>
              <a:t>73% of the species who have become endangered, vulnerable, or rare is due to destruction of habitat</a:t>
            </a:r>
          </a:p>
          <a:p>
            <a:r>
              <a:rPr lang="en-US" dirty="0" smtClean="0"/>
              <a:t>Habitat fragmentation almost always lead to species loss</a:t>
            </a:r>
            <a:endParaRPr lang="en-US" dirty="0"/>
          </a:p>
        </p:txBody>
      </p:sp>
    </p:spTree>
    <p:extLst>
      <p:ext uri="{BB962C8B-B14F-4D97-AF65-F5344CB8AC3E}">
        <p14:creationId xmlns:p14="http://schemas.microsoft.com/office/powerpoint/2010/main" val="237970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Destruction</a:t>
            </a:r>
            <a:endParaRPr lang="en-US" dirty="0"/>
          </a:p>
        </p:txBody>
      </p:sp>
      <p:sp>
        <p:nvSpPr>
          <p:cNvPr id="3" name="Content Placeholder 2"/>
          <p:cNvSpPr>
            <a:spLocks noGrp="1"/>
          </p:cNvSpPr>
          <p:nvPr>
            <p:ph idx="1"/>
          </p:nvPr>
        </p:nvSpPr>
        <p:spPr/>
        <p:txBody>
          <a:bodyPr/>
          <a:lstStyle/>
          <a:p>
            <a:r>
              <a:rPr lang="en-US" dirty="0" smtClean="0"/>
              <a:t>Habitat fragmentation in the Mount Hood National Forest, western U.S.</a:t>
            </a:r>
            <a:endParaRPr lang="en-US" dirty="0"/>
          </a:p>
        </p:txBody>
      </p:sp>
    </p:spTree>
    <p:extLst>
      <p:ext uri="{BB962C8B-B14F-4D97-AF65-F5344CB8AC3E}">
        <p14:creationId xmlns:p14="http://schemas.microsoft.com/office/powerpoint/2010/main" val="175646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90" y="653816"/>
            <a:ext cx="7024744" cy="758424"/>
          </a:xfrm>
        </p:spPr>
        <p:txBody>
          <a:bodyPr/>
          <a:lstStyle/>
          <a:p>
            <a:r>
              <a:rPr lang="en-US" dirty="0" smtClean="0"/>
              <a:t>Habitat Destruction</a:t>
            </a:r>
            <a:endParaRPr lang="en-US" dirty="0"/>
          </a:p>
        </p:txBody>
      </p:sp>
      <p:sp>
        <p:nvSpPr>
          <p:cNvPr id="3" name="Content Placeholder 2"/>
          <p:cNvSpPr>
            <a:spLocks noGrp="1"/>
          </p:cNvSpPr>
          <p:nvPr>
            <p:ph idx="1"/>
          </p:nvPr>
        </p:nvSpPr>
        <p:spPr>
          <a:xfrm>
            <a:off x="891090" y="1412240"/>
            <a:ext cx="6777317" cy="3508977"/>
          </a:xfrm>
        </p:spPr>
        <p:txBody>
          <a:bodyPr>
            <a:normAutofit lnSpcReduction="10000"/>
          </a:bodyPr>
          <a:lstStyle/>
          <a:p>
            <a:r>
              <a:rPr lang="en-US" dirty="0" smtClean="0"/>
              <a:t>Major threat to marine biodiversity</a:t>
            </a:r>
          </a:p>
          <a:p>
            <a:r>
              <a:rPr lang="en-US" dirty="0" smtClean="0"/>
              <a:t>93% of coral reefs have been damaged by human activity</a:t>
            </a:r>
          </a:p>
          <a:p>
            <a:r>
              <a:rPr lang="en-US" dirty="0" smtClean="0"/>
              <a:t>40-50% of the reefs could be lost in the next 30 to 40 years</a:t>
            </a:r>
          </a:p>
          <a:p>
            <a:r>
              <a:rPr lang="en-US" dirty="0" smtClean="0"/>
              <a:t>Aquatic habitat destruction and species loss also result from the dams, reservoirs, channel modification, and flow regulation now affecting most of the world’s rivers.</a:t>
            </a:r>
            <a:endParaRPr lang="en-US" dirty="0"/>
          </a:p>
        </p:txBody>
      </p:sp>
    </p:spTree>
    <p:extLst>
      <p:ext uri="{BB962C8B-B14F-4D97-AF65-F5344CB8AC3E}">
        <p14:creationId xmlns:p14="http://schemas.microsoft.com/office/powerpoint/2010/main" val="170224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714776"/>
            <a:ext cx="7024744" cy="727944"/>
          </a:xfrm>
        </p:spPr>
        <p:txBody>
          <a:bodyPr>
            <a:normAutofit/>
          </a:bodyPr>
          <a:lstStyle/>
          <a:p>
            <a:r>
              <a:rPr lang="en-US" dirty="0" smtClean="0"/>
              <a:t>Introduced Species</a:t>
            </a:r>
            <a:endParaRPr lang="en-US" dirty="0"/>
          </a:p>
        </p:txBody>
      </p:sp>
      <p:sp>
        <p:nvSpPr>
          <p:cNvPr id="3" name="Content Placeholder 2"/>
          <p:cNvSpPr>
            <a:spLocks noGrp="1"/>
          </p:cNvSpPr>
          <p:nvPr>
            <p:ph idx="1"/>
          </p:nvPr>
        </p:nvSpPr>
        <p:spPr>
          <a:xfrm>
            <a:off x="1043492" y="1442720"/>
            <a:ext cx="6777317" cy="3508977"/>
          </a:xfrm>
        </p:spPr>
        <p:txBody>
          <a:bodyPr>
            <a:normAutofit fontScale="85000" lnSpcReduction="20000"/>
          </a:bodyPr>
          <a:lstStyle/>
          <a:p>
            <a:r>
              <a:rPr lang="en-US" dirty="0" smtClean="0"/>
              <a:t>Also called invasive, non-native, or exotic</a:t>
            </a:r>
          </a:p>
          <a:p>
            <a:r>
              <a:rPr lang="en-US" dirty="0" smtClean="0"/>
              <a:t>They are those that humans move, either intentionally or accidentally, from the species’ native </a:t>
            </a:r>
            <a:r>
              <a:rPr lang="en-US" dirty="0" err="1" smtClean="0"/>
              <a:t>lovations</a:t>
            </a:r>
            <a:r>
              <a:rPr lang="en-US" dirty="0" smtClean="0"/>
              <a:t> to new geographic regions.</a:t>
            </a:r>
          </a:p>
          <a:p>
            <a:r>
              <a:rPr lang="en-US" dirty="0" smtClean="0"/>
              <a:t>Transplanted species may spread through a new region at exponential rates</a:t>
            </a:r>
          </a:p>
          <a:p>
            <a:r>
              <a:rPr lang="en-US" dirty="0" smtClean="0"/>
              <a:t>Disruption of adopted community</a:t>
            </a:r>
          </a:p>
          <a:p>
            <a:r>
              <a:rPr lang="en-US" dirty="0" smtClean="0"/>
              <a:t>Prey on organisms or outcompetes them for resources</a:t>
            </a:r>
          </a:p>
          <a:p>
            <a:r>
              <a:rPr lang="en-US" dirty="0" smtClean="0"/>
              <a:t>KUDZU!!!</a:t>
            </a:r>
          </a:p>
          <a:p>
            <a:r>
              <a:rPr lang="en-US" dirty="0" smtClean="0"/>
              <a:t>Introduced species contributed to 40% of the extinctions since 1750.</a:t>
            </a:r>
            <a:endParaRPr lang="en-US" dirty="0"/>
          </a:p>
        </p:txBody>
      </p:sp>
    </p:spTree>
    <p:extLst>
      <p:ext uri="{BB962C8B-B14F-4D97-AF65-F5344CB8AC3E}">
        <p14:creationId xmlns:p14="http://schemas.microsoft.com/office/powerpoint/2010/main" val="317711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Biodiversity Crisis</a:t>
            </a:r>
            <a:endParaRPr lang="en-US" dirty="0"/>
          </a:p>
        </p:txBody>
      </p:sp>
      <p:sp>
        <p:nvSpPr>
          <p:cNvPr id="3" name="Content Placeholder 2"/>
          <p:cNvSpPr>
            <a:spLocks noGrp="1"/>
          </p:cNvSpPr>
          <p:nvPr>
            <p:ph idx="1"/>
          </p:nvPr>
        </p:nvSpPr>
        <p:spPr/>
        <p:txBody>
          <a:bodyPr>
            <a:normAutofit/>
          </a:bodyPr>
          <a:lstStyle/>
          <a:p>
            <a:r>
              <a:rPr lang="en-US" dirty="0" smtClean="0"/>
              <a:t>2 disciplines for preserving life:</a:t>
            </a:r>
          </a:p>
          <a:p>
            <a:pPr marL="685800" lvl="2" indent="0">
              <a:buNone/>
            </a:pPr>
            <a:r>
              <a:rPr lang="en-US" dirty="0" smtClean="0"/>
              <a:t>	</a:t>
            </a:r>
            <a:r>
              <a:rPr lang="en-US" b="1" dirty="0" smtClean="0"/>
              <a:t>Conservation biology</a:t>
            </a:r>
            <a:r>
              <a:rPr lang="en-US" dirty="0" smtClean="0"/>
              <a:t>- integrates ecology, physiology, molecular biology, genetics, and evolutionary biology to conserve biological diversity at all levels</a:t>
            </a:r>
          </a:p>
          <a:p>
            <a:pPr marL="685800" lvl="2" indent="0">
              <a:buNone/>
            </a:pPr>
            <a:r>
              <a:rPr lang="en-US" dirty="0"/>
              <a:t>	</a:t>
            </a:r>
            <a:r>
              <a:rPr lang="en-US" b="1" dirty="0" smtClean="0"/>
              <a:t>Restoration ecology</a:t>
            </a:r>
            <a:r>
              <a:rPr lang="en-US" dirty="0" smtClean="0"/>
              <a:t>- applies ecological principles in an effort to return degraded ecosystems to conditions as similar as possible to their natural, </a:t>
            </a:r>
            <a:r>
              <a:rPr lang="en-US" dirty="0" err="1" smtClean="0"/>
              <a:t>predegraded</a:t>
            </a:r>
            <a:r>
              <a:rPr lang="en-US" dirty="0" smtClean="0"/>
              <a:t> state</a:t>
            </a:r>
          </a:p>
          <a:p>
            <a:pPr lvl="2"/>
            <a:endParaRPr lang="en-US" dirty="0" smtClean="0"/>
          </a:p>
        </p:txBody>
      </p:sp>
    </p:spTree>
    <p:extLst>
      <p:ext uri="{BB962C8B-B14F-4D97-AF65-F5344CB8AC3E}">
        <p14:creationId xmlns:p14="http://schemas.microsoft.com/office/powerpoint/2010/main" val="4137745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Introduced Species</a:t>
            </a:r>
            <a:endParaRPr lang="en-US" dirty="0"/>
          </a:p>
        </p:txBody>
      </p:sp>
      <p:sp>
        <p:nvSpPr>
          <p:cNvPr id="3" name="Content Placeholder 2"/>
          <p:cNvSpPr>
            <a:spLocks noGrp="1"/>
          </p:cNvSpPr>
          <p:nvPr>
            <p:ph idx="1"/>
          </p:nvPr>
        </p:nvSpPr>
        <p:spPr/>
        <p:txBody>
          <a:bodyPr/>
          <a:lstStyle/>
          <a:p>
            <a:r>
              <a:rPr lang="en-US" dirty="0" smtClean="0"/>
              <a:t>Brown tree snake, introduced to Guam in cargo.</a:t>
            </a:r>
            <a:endParaRPr lang="en-US" dirty="0"/>
          </a:p>
        </p:txBody>
      </p:sp>
      <p:pic>
        <p:nvPicPr>
          <p:cNvPr id="4" name="Picture 3"/>
          <p:cNvPicPr>
            <a:picLocks noChangeAspect="1"/>
          </p:cNvPicPr>
          <p:nvPr/>
        </p:nvPicPr>
        <p:blipFill>
          <a:blip r:embed="rId2"/>
          <a:stretch>
            <a:fillRect/>
          </a:stretch>
        </p:blipFill>
        <p:spPr>
          <a:xfrm>
            <a:off x="1214120" y="3347720"/>
            <a:ext cx="3492500" cy="2324100"/>
          </a:xfrm>
          <a:prstGeom prst="rect">
            <a:avLst/>
          </a:prstGeom>
        </p:spPr>
      </p:pic>
    </p:spTree>
    <p:extLst>
      <p:ext uri="{BB962C8B-B14F-4D97-AF65-F5344CB8AC3E}">
        <p14:creationId xmlns:p14="http://schemas.microsoft.com/office/powerpoint/2010/main" val="450386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Introduced Species</a:t>
            </a:r>
            <a:endParaRPr lang="en-US" dirty="0"/>
          </a:p>
        </p:txBody>
      </p:sp>
      <p:sp>
        <p:nvSpPr>
          <p:cNvPr id="3" name="Content Placeholder 2"/>
          <p:cNvSpPr>
            <a:spLocks noGrp="1"/>
          </p:cNvSpPr>
          <p:nvPr>
            <p:ph idx="1"/>
          </p:nvPr>
        </p:nvSpPr>
        <p:spPr/>
        <p:txBody>
          <a:bodyPr/>
          <a:lstStyle/>
          <a:p>
            <a:r>
              <a:rPr lang="en-US" dirty="0" smtClean="0"/>
              <a:t>KUDZU…we’re all pretty familiar with this sight.</a:t>
            </a:r>
          </a:p>
          <a:p>
            <a:pPr marL="68580" indent="0">
              <a:buNone/>
            </a:pPr>
            <a:endParaRPr lang="en-US" dirty="0"/>
          </a:p>
        </p:txBody>
      </p:sp>
      <p:pic>
        <p:nvPicPr>
          <p:cNvPr id="4" name="Picture 3"/>
          <p:cNvPicPr>
            <a:picLocks noChangeAspect="1"/>
          </p:cNvPicPr>
          <p:nvPr/>
        </p:nvPicPr>
        <p:blipFill>
          <a:blip r:embed="rId2"/>
          <a:stretch>
            <a:fillRect/>
          </a:stretch>
        </p:blipFill>
        <p:spPr>
          <a:xfrm>
            <a:off x="2545080" y="2929290"/>
            <a:ext cx="5013960" cy="3329269"/>
          </a:xfrm>
          <a:prstGeom prst="rect">
            <a:avLst/>
          </a:prstGeom>
        </p:spPr>
      </p:pic>
    </p:spTree>
    <p:extLst>
      <p:ext uri="{BB962C8B-B14F-4D97-AF65-F5344CB8AC3E}">
        <p14:creationId xmlns:p14="http://schemas.microsoft.com/office/powerpoint/2010/main" val="2449696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Overexploitation</a:t>
            </a:r>
            <a:endParaRPr lang="en-US" dirty="0"/>
          </a:p>
        </p:txBody>
      </p:sp>
      <p:sp>
        <p:nvSpPr>
          <p:cNvPr id="3" name="Content Placeholder 2"/>
          <p:cNvSpPr>
            <a:spLocks noGrp="1"/>
          </p:cNvSpPr>
          <p:nvPr>
            <p:ph idx="1"/>
          </p:nvPr>
        </p:nvSpPr>
        <p:spPr/>
        <p:txBody>
          <a:bodyPr>
            <a:normAutofit fontScale="92500"/>
          </a:bodyPr>
          <a:lstStyle/>
          <a:p>
            <a:r>
              <a:rPr lang="en-US" dirty="0" smtClean="0"/>
              <a:t>Overexploitation- the human harvesting of wild plants of animals at rates exceeding the ability of the populations of those species to rebound.</a:t>
            </a:r>
          </a:p>
          <a:p>
            <a:r>
              <a:rPr lang="en-US" dirty="0" smtClean="0"/>
              <a:t>Mostly refers to commercial fishing, hunting, collecting, and trading of animals</a:t>
            </a:r>
          </a:p>
          <a:p>
            <a:r>
              <a:rPr lang="en-US" dirty="0" smtClean="0"/>
              <a:t>Vulnerable: large organism with low intrinsic reproduction rates &amp; species with restricted habitats. </a:t>
            </a:r>
          </a:p>
          <a:p>
            <a:pPr marL="68580" indent="0">
              <a:buNone/>
            </a:pPr>
            <a:endParaRPr lang="en-US" dirty="0"/>
          </a:p>
        </p:txBody>
      </p:sp>
    </p:spTree>
    <p:extLst>
      <p:ext uri="{BB962C8B-B14F-4D97-AF65-F5344CB8AC3E}">
        <p14:creationId xmlns:p14="http://schemas.microsoft.com/office/powerpoint/2010/main" val="127120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02640"/>
            <a:ext cx="7024744" cy="758424"/>
          </a:xfrm>
        </p:spPr>
        <p:txBody>
          <a:bodyPr/>
          <a:lstStyle/>
          <a:p>
            <a:r>
              <a:rPr lang="en-US" dirty="0" smtClean="0"/>
              <a:t>Overexploitation</a:t>
            </a:r>
            <a:endParaRPr lang="en-US" dirty="0"/>
          </a:p>
        </p:txBody>
      </p:sp>
      <p:pic>
        <p:nvPicPr>
          <p:cNvPr id="4" name="Content Placeholder 3"/>
          <p:cNvPicPr>
            <a:picLocks noGrp="1" noChangeAspect="1"/>
          </p:cNvPicPr>
          <p:nvPr>
            <p:ph idx="1"/>
          </p:nvPr>
        </p:nvPicPr>
        <p:blipFill>
          <a:blip r:embed="rId2"/>
          <a:srcRect t="7714" b="7714"/>
          <a:stretch>
            <a:fillRect/>
          </a:stretch>
        </p:blipFill>
        <p:spPr>
          <a:xfrm>
            <a:off x="759010" y="1835972"/>
            <a:ext cx="6777317" cy="3508977"/>
          </a:xfrm>
        </p:spPr>
      </p:pic>
    </p:spTree>
    <p:extLst>
      <p:ext uri="{BB962C8B-B14F-4D97-AF65-F5344CB8AC3E}">
        <p14:creationId xmlns:p14="http://schemas.microsoft.com/office/powerpoint/2010/main" val="82441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55416"/>
            <a:ext cx="7631354" cy="707624"/>
          </a:xfrm>
        </p:spPr>
        <p:txBody>
          <a:bodyPr>
            <a:normAutofit fontScale="90000"/>
          </a:bodyPr>
          <a:lstStyle/>
          <a:p>
            <a:r>
              <a:rPr lang="en-US" dirty="0" smtClean="0"/>
              <a:t>Disruption of Interaction Networks</a:t>
            </a:r>
            <a:endParaRPr lang="en-US" dirty="0"/>
          </a:p>
        </p:txBody>
      </p:sp>
      <p:sp>
        <p:nvSpPr>
          <p:cNvPr id="3" name="Content Placeholder 2"/>
          <p:cNvSpPr>
            <a:spLocks noGrp="1"/>
          </p:cNvSpPr>
          <p:nvPr>
            <p:ph idx="1"/>
          </p:nvPr>
        </p:nvSpPr>
        <p:spPr>
          <a:xfrm>
            <a:off x="1043492" y="1463040"/>
            <a:ext cx="6777317" cy="3508977"/>
          </a:xfrm>
        </p:spPr>
        <p:txBody>
          <a:bodyPr/>
          <a:lstStyle/>
          <a:p>
            <a:r>
              <a:rPr lang="en-US" dirty="0" smtClean="0"/>
              <a:t>The extinction of one species can doom others, particularly when the extinction involves a keystone species, an ecosystem engineer, or a species with a highly specialized relationship to others.</a:t>
            </a:r>
          </a:p>
          <a:p>
            <a:r>
              <a:rPr lang="en-US" dirty="0" smtClean="0"/>
              <a:t>Example: The extinction of beavers (huge ecosystem engineers) resulted in a large reduction in wetland and pond habitats across much of North America.</a:t>
            </a:r>
            <a:endParaRPr lang="en-US" dirty="0"/>
          </a:p>
        </p:txBody>
      </p:sp>
    </p:spTree>
    <p:extLst>
      <p:ext uri="{BB962C8B-B14F-4D97-AF65-F5344CB8AC3E}">
        <p14:creationId xmlns:p14="http://schemas.microsoft.com/office/powerpoint/2010/main" val="210769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Biodiversity Crisis</a:t>
            </a:r>
            <a:endParaRPr lang="en-US" dirty="0"/>
          </a:p>
        </p:txBody>
      </p:sp>
      <p:sp>
        <p:nvSpPr>
          <p:cNvPr id="3" name="Content Placeholder 2"/>
          <p:cNvSpPr>
            <a:spLocks noGrp="1"/>
          </p:cNvSpPr>
          <p:nvPr>
            <p:ph idx="1"/>
          </p:nvPr>
        </p:nvSpPr>
        <p:spPr>
          <a:xfrm>
            <a:off x="653143" y="2595795"/>
            <a:ext cx="8037285" cy="3508977"/>
          </a:xfrm>
        </p:spPr>
        <p:txBody>
          <a:bodyPr>
            <a:normAutofit fontScale="85000" lnSpcReduction="20000"/>
          </a:bodyPr>
          <a:lstStyle/>
          <a:p>
            <a:r>
              <a:rPr lang="en-US" dirty="0" smtClean="0"/>
              <a:t>Tropical forests have some of the greatest concentrations of species, but these tropical areas are being destroyed to make room for humans.</a:t>
            </a:r>
          </a:p>
          <a:p>
            <a:r>
              <a:rPr lang="en-US" dirty="0" smtClean="0"/>
              <a:t>Human activities are altering trophic structures, energy flow, chemical cycling, and natural disturbance in the biosphere, which are all ecosystem processes that we depend on.</a:t>
            </a:r>
          </a:p>
          <a:p>
            <a:r>
              <a:rPr lang="en-US" dirty="0" smtClean="0"/>
              <a:t>Human altered land surface= 50%</a:t>
            </a:r>
          </a:p>
          <a:p>
            <a:r>
              <a:rPr lang="en-US" dirty="0" smtClean="0"/>
              <a:t>We use over half of all accessible surface fresh water.</a:t>
            </a:r>
          </a:p>
          <a:p>
            <a:r>
              <a:rPr lang="en-US" dirty="0" smtClean="0"/>
              <a:t>Some of the most productive and diverse aquatic areas are being severely stressed.</a:t>
            </a:r>
          </a:p>
          <a:p>
            <a:r>
              <a:rPr lang="en-US" dirty="0" smtClean="0"/>
              <a:t>The rate of species loss may be as much as 1000 times higher than at any time in the </a:t>
            </a:r>
            <a:r>
              <a:rPr lang="en-US" dirty="0"/>
              <a:t>p</a:t>
            </a:r>
            <a:r>
              <a:rPr lang="en-US" dirty="0" smtClean="0"/>
              <a:t>ast 100,000 years.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6204858" y="726985"/>
            <a:ext cx="2240643" cy="1747702"/>
          </a:xfrm>
          <a:prstGeom prst="rect">
            <a:avLst/>
          </a:prstGeom>
        </p:spPr>
      </p:pic>
    </p:spTree>
    <p:extLst>
      <p:ext uri="{BB962C8B-B14F-4D97-AF65-F5344CB8AC3E}">
        <p14:creationId xmlns:p14="http://schemas.microsoft.com/office/powerpoint/2010/main" val="201768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Three Levels of Biodiversity: species diversity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Species Diversity- the variety of species in an ecosystem throughout the entire biosphere</a:t>
            </a:r>
          </a:p>
          <a:p>
            <a:r>
              <a:rPr lang="en-US" dirty="0" smtClean="0"/>
              <a:t>Endangered species- in danger if extinction throughout all or a significant portion of its range</a:t>
            </a:r>
          </a:p>
          <a:p>
            <a:r>
              <a:rPr lang="en-US" dirty="0" smtClean="0"/>
              <a:t>Threatened species- are considered likely to become endangered in the foreseeable future.</a:t>
            </a:r>
          </a:p>
          <a:p>
            <a:r>
              <a:rPr lang="en-US" dirty="0" smtClean="0"/>
              <a:t>ALL THREE of these are being decreased by human activity.</a:t>
            </a:r>
            <a:endParaRPr lang="en-US" dirty="0"/>
          </a:p>
        </p:txBody>
      </p:sp>
    </p:spTree>
    <p:extLst>
      <p:ext uri="{BB962C8B-B14F-4D97-AF65-F5344CB8AC3E}">
        <p14:creationId xmlns:p14="http://schemas.microsoft.com/office/powerpoint/2010/main" val="312024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0356"/>
            <a:ext cx="7024744" cy="664807"/>
          </a:xfrm>
        </p:spPr>
        <p:txBody>
          <a:bodyPr>
            <a:normAutofit fontScale="90000"/>
          </a:bodyPr>
          <a:lstStyle/>
          <a:p>
            <a:r>
              <a:rPr lang="en-US" dirty="0" smtClean="0"/>
              <a:t>Three Levels of Biodiversity</a:t>
            </a:r>
            <a:endParaRPr lang="en-US" dirty="0"/>
          </a:p>
        </p:txBody>
      </p:sp>
      <p:pic>
        <p:nvPicPr>
          <p:cNvPr id="4" name="Content Placeholder 3"/>
          <p:cNvPicPr>
            <a:picLocks noGrp="1" noChangeAspect="1"/>
          </p:cNvPicPr>
          <p:nvPr>
            <p:ph idx="1"/>
          </p:nvPr>
        </p:nvPicPr>
        <p:blipFill>
          <a:blip r:embed="rId2"/>
          <a:srcRect l="-95903" r="-95903"/>
          <a:stretch>
            <a:fillRect/>
          </a:stretch>
        </p:blipFill>
        <p:spPr>
          <a:xfrm>
            <a:off x="593227" y="1345163"/>
            <a:ext cx="7574793" cy="4499429"/>
          </a:xfrm>
        </p:spPr>
      </p:pic>
    </p:spTree>
    <p:extLst>
      <p:ext uri="{BB962C8B-B14F-4D97-AF65-F5344CB8AC3E}">
        <p14:creationId xmlns:p14="http://schemas.microsoft.com/office/powerpoint/2010/main" val="200446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57" y="517070"/>
            <a:ext cx="8064500" cy="791807"/>
          </a:xfrm>
        </p:spPr>
        <p:txBody>
          <a:bodyPr>
            <a:normAutofit fontScale="90000"/>
          </a:bodyPr>
          <a:lstStyle/>
          <a:p>
            <a:pPr algn="ctr"/>
            <a:r>
              <a:rPr lang="en-US" dirty="0" smtClean="0"/>
              <a:t>Statistics that Illustrate Species Loss</a:t>
            </a:r>
            <a:endParaRPr lang="en-US" dirty="0"/>
          </a:p>
        </p:txBody>
      </p:sp>
      <p:sp>
        <p:nvSpPr>
          <p:cNvPr id="3" name="Content Placeholder 2"/>
          <p:cNvSpPr>
            <a:spLocks noGrp="1"/>
          </p:cNvSpPr>
          <p:nvPr>
            <p:ph idx="1"/>
          </p:nvPr>
        </p:nvSpPr>
        <p:spPr>
          <a:xfrm>
            <a:off x="453571" y="1204323"/>
            <a:ext cx="8245929" cy="5216797"/>
          </a:xfrm>
        </p:spPr>
        <p:txBody>
          <a:bodyPr>
            <a:normAutofit fontScale="85000" lnSpcReduction="20000"/>
          </a:bodyPr>
          <a:lstStyle/>
          <a:p>
            <a:r>
              <a:rPr lang="en-US" dirty="0" smtClean="0"/>
              <a:t>12% of nearly 10,000 known species of birds and 24% of the nearly 5,000 known species of mammals in the world are threatened with extinction.</a:t>
            </a:r>
          </a:p>
          <a:p>
            <a:r>
              <a:rPr lang="en-US" dirty="0" smtClean="0"/>
              <a:t>Of the approx. 20,000 known plant species in the U.S., 200 species have become extinct. 730 plant species in the U.S. are endangered or threatened.</a:t>
            </a:r>
          </a:p>
          <a:p>
            <a:r>
              <a:rPr lang="en-US" dirty="0" smtClean="0"/>
              <a:t>20% of the known freshwater fishes in the world have become extinct or are seriously threatened.</a:t>
            </a:r>
          </a:p>
          <a:p>
            <a:r>
              <a:rPr lang="en-US" dirty="0" smtClean="0"/>
              <a:t>Since 1900, 123 freshwater vertebrate and invertebrate species have become extinct in North America, and hundreds more species are threatened. Extinction rates for North American freshwater fauna are about 5x higher than those for terrestrial animals.</a:t>
            </a:r>
          </a:p>
          <a:p>
            <a:r>
              <a:rPr lang="en-US" dirty="0" smtClean="0"/>
              <a:t>32% of all amphibian species are now either very near extinction or endangered.</a:t>
            </a:r>
          </a:p>
          <a:p>
            <a:r>
              <a:rPr lang="en-US" dirty="0" smtClean="0"/>
              <a:t>AT THE CURRENT RATES OF EXTINCTION, more than half of all currently living plant and animal species will have disappeared by the end of the 21</a:t>
            </a:r>
            <a:r>
              <a:rPr lang="en-US" baseline="30000" dirty="0" smtClean="0"/>
              <a:t>st</a:t>
            </a:r>
            <a:r>
              <a:rPr lang="en-US" dirty="0" smtClean="0"/>
              <a:t> century.</a:t>
            </a:r>
          </a:p>
          <a:p>
            <a:endParaRPr lang="en-US" dirty="0"/>
          </a:p>
        </p:txBody>
      </p:sp>
    </p:spTree>
    <p:extLst>
      <p:ext uri="{BB962C8B-B14F-4D97-AF65-F5344CB8AC3E}">
        <p14:creationId xmlns:p14="http://schemas.microsoft.com/office/powerpoint/2010/main" val="159542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745256"/>
            <a:ext cx="7024744" cy="727944"/>
          </a:xfrm>
        </p:spPr>
        <p:txBody>
          <a:bodyPr/>
          <a:lstStyle/>
          <a:p>
            <a:r>
              <a:rPr lang="en-US" dirty="0" smtClean="0"/>
              <a:t>Ecosystem Diversity</a:t>
            </a:r>
            <a:endParaRPr lang="en-US" dirty="0"/>
          </a:p>
        </p:txBody>
      </p:sp>
      <p:sp>
        <p:nvSpPr>
          <p:cNvPr id="3" name="Content Placeholder 2"/>
          <p:cNvSpPr>
            <a:spLocks noGrp="1"/>
          </p:cNvSpPr>
          <p:nvPr>
            <p:ph idx="1"/>
          </p:nvPr>
        </p:nvSpPr>
        <p:spPr>
          <a:xfrm>
            <a:off x="972372" y="1693732"/>
            <a:ext cx="7186108" cy="4595308"/>
          </a:xfrm>
        </p:spPr>
        <p:txBody>
          <a:bodyPr>
            <a:normAutofit fontScale="92500" lnSpcReduction="20000"/>
          </a:bodyPr>
          <a:lstStyle/>
          <a:p>
            <a:r>
              <a:rPr lang="en-US" dirty="0" smtClean="0"/>
              <a:t>The local extinction of one species can negatively impact the overall species richness of the community.</a:t>
            </a:r>
          </a:p>
          <a:p>
            <a:r>
              <a:rPr lang="en-US" dirty="0" smtClean="0"/>
              <a:t>Ex: Pastures of phytoplankton in the oceans may help moderate the greenhouse effect by consuming massive amounts of CO</a:t>
            </a:r>
            <a:r>
              <a:rPr lang="en-US" baseline="-25000" dirty="0" smtClean="0"/>
              <a:t>2</a:t>
            </a:r>
            <a:r>
              <a:rPr lang="en-US" dirty="0" smtClean="0"/>
              <a:t> (photosynthesis and bicarbonate shells)</a:t>
            </a:r>
          </a:p>
          <a:p>
            <a:r>
              <a:rPr lang="en-US" dirty="0" smtClean="0"/>
              <a:t>Some ecosystems are very seriously impacted by humans.</a:t>
            </a:r>
          </a:p>
          <a:p>
            <a:r>
              <a:rPr lang="en-US" dirty="0" smtClean="0"/>
              <a:t>More than 50% of wetlands have been drained and converted to other ecosystems.</a:t>
            </a:r>
          </a:p>
          <a:p>
            <a:r>
              <a:rPr lang="en-US" dirty="0" smtClean="0"/>
              <a:t>Approx. 90% of native riparian (riverbank) communities have been destroyed by overgrazing, flood control, water diversions, lowering of water tables, and invasive plants.</a:t>
            </a:r>
          </a:p>
        </p:txBody>
      </p:sp>
    </p:spTree>
    <p:extLst>
      <p:ext uri="{BB962C8B-B14F-4D97-AF65-F5344CB8AC3E}">
        <p14:creationId xmlns:p14="http://schemas.microsoft.com/office/powerpoint/2010/main" val="118615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Hundred Heartbeat Club</a:t>
            </a:r>
            <a:endParaRPr lang="en-US" dirty="0"/>
          </a:p>
        </p:txBody>
      </p:sp>
      <p:sp>
        <p:nvSpPr>
          <p:cNvPr id="3" name="Content Placeholder 2"/>
          <p:cNvSpPr>
            <a:spLocks noGrp="1"/>
          </p:cNvSpPr>
          <p:nvPr>
            <p:ph idx="1"/>
          </p:nvPr>
        </p:nvSpPr>
        <p:spPr/>
        <p:txBody>
          <a:bodyPr>
            <a:normAutofit/>
          </a:bodyPr>
          <a:lstStyle/>
          <a:p>
            <a:r>
              <a:rPr lang="en-US" dirty="0" smtClean="0"/>
              <a:t>These species each have less than 100 individuals remaining on Earth.</a:t>
            </a:r>
            <a:endParaRPr lang="en-US" dirty="0"/>
          </a:p>
          <a:p>
            <a:r>
              <a:rPr lang="en-US" dirty="0" smtClean="0"/>
              <a:t>Philippine eagle</a:t>
            </a:r>
          </a:p>
        </p:txBody>
      </p:sp>
      <p:pic>
        <p:nvPicPr>
          <p:cNvPr id="5" name="Picture 4"/>
          <p:cNvPicPr>
            <a:picLocks noChangeAspect="1"/>
          </p:cNvPicPr>
          <p:nvPr/>
        </p:nvPicPr>
        <p:blipFill>
          <a:blip r:embed="rId2"/>
          <a:stretch>
            <a:fillRect/>
          </a:stretch>
        </p:blipFill>
        <p:spPr>
          <a:xfrm>
            <a:off x="1397000" y="3727068"/>
            <a:ext cx="3746500" cy="2675001"/>
          </a:xfrm>
          <a:prstGeom prst="rect">
            <a:avLst/>
          </a:prstGeom>
        </p:spPr>
      </p:pic>
    </p:spTree>
    <p:extLst>
      <p:ext uri="{BB962C8B-B14F-4D97-AF65-F5344CB8AC3E}">
        <p14:creationId xmlns:p14="http://schemas.microsoft.com/office/powerpoint/2010/main" val="177019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Hundred Heartbeat Club</a:t>
            </a:r>
            <a:endParaRPr lang="en-US" dirty="0"/>
          </a:p>
        </p:txBody>
      </p:sp>
      <p:sp>
        <p:nvSpPr>
          <p:cNvPr id="3" name="Content Placeholder 2"/>
          <p:cNvSpPr>
            <a:spLocks noGrp="1"/>
          </p:cNvSpPr>
          <p:nvPr>
            <p:ph idx="1"/>
          </p:nvPr>
        </p:nvSpPr>
        <p:spPr/>
        <p:txBody>
          <a:bodyPr/>
          <a:lstStyle/>
          <a:p>
            <a:r>
              <a:rPr lang="en-US" dirty="0" smtClean="0"/>
              <a:t>Chinese River Dolphin</a:t>
            </a:r>
            <a:endParaRPr lang="en-US" dirty="0"/>
          </a:p>
        </p:txBody>
      </p:sp>
      <p:pic>
        <p:nvPicPr>
          <p:cNvPr id="4" name="Picture 3"/>
          <p:cNvPicPr>
            <a:picLocks noChangeAspect="1"/>
          </p:cNvPicPr>
          <p:nvPr/>
        </p:nvPicPr>
        <p:blipFill>
          <a:blip r:embed="rId2"/>
          <a:stretch>
            <a:fillRect/>
          </a:stretch>
        </p:blipFill>
        <p:spPr>
          <a:xfrm>
            <a:off x="1043492" y="2875642"/>
            <a:ext cx="4529518" cy="3026229"/>
          </a:xfrm>
          <a:prstGeom prst="rect">
            <a:avLst/>
          </a:prstGeom>
        </p:spPr>
      </p:pic>
    </p:spTree>
    <p:extLst>
      <p:ext uri="{BB962C8B-B14F-4D97-AF65-F5344CB8AC3E}">
        <p14:creationId xmlns:p14="http://schemas.microsoft.com/office/powerpoint/2010/main" val="4009894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535</TotalTime>
  <Words>1091</Words>
  <Application>Microsoft Office PowerPoint</Application>
  <PresentationFormat>On-screen Show (4:3)</PresentationFormat>
  <Paragraphs>100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Austin</vt:lpstr>
      <vt:lpstr>The Biodiversity Crisis</vt:lpstr>
      <vt:lpstr>The Biodiversity Crisis</vt:lpstr>
      <vt:lpstr>The Biodiversity Crisis</vt:lpstr>
      <vt:lpstr>The Three Levels of Biodiversity: species diversity</vt:lpstr>
      <vt:lpstr>Three Levels of Biodiversity</vt:lpstr>
      <vt:lpstr>Statistics that Illustrate Species Loss</vt:lpstr>
      <vt:lpstr>Ecosystem Diversity</vt:lpstr>
      <vt:lpstr>The Hundred Heartbeat Club</vt:lpstr>
      <vt:lpstr>The Hundred Heartbeat Club</vt:lpstr>
      <vt:lpstr>The Hundred Heartbeat Club</vt:lpstr>
      <vt:lpstr>Biodiversity and Human Welfare</vt:lpstr>
      <vt:lpstr>Benefits of Species and Genetic Diversity</vt:lpstr>
      <vt:lpstr>Ecosystem Services</vt:lpstr>
      <vt:lpstr>Ecosystem Services</vt:lpstr>
      <vt:lpstr>Four Major Threats to Biodiversity</vt:lpstr>
      <vt:lpstr>Habitat Destruction</vt:lpstr>
      <vt:lpstr>Habitat Destruction</vt:lpstr>
      <vt:lpstr>Habitat Destruction</vt:lpstr>
      <vt:lpstr>Introduced Species</vt:lpstr>
      <vt:lpstr>Introduced Species</vt:lpstr>
      <vt:lpstr>Introduced Species</vt:lpstr>
      <vt:lpstr>Overexploitation</vt:lpstr>
      <vt:lpstr>Overexploitation</vt:lpstr>
      <vt:lpstr>Disruption of Interaction Networks</vt:lpstr>
    </vt:vector>
  </TitlesOfParts>
  <Company>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Biodiversity Crisis</dc:title>
  <dc:creator>David Archer</dc:creator>
  <cp:lastModifiedBy>Windows User</cp:lastModifiedBy>
  <cp:revision>20</cp:revision>
  <dcterms:created xsi:type="dcterms:W3CDTF">2013-04-23T02:00:38Z</dcterms:created>
  <dcterms:modified xsi:type="dcterms:W3CDTF">2013-04-23T13:48:24Z</dcterms:modified>
</cp:coreProperties>
</file>