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54098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4" name="Shape 5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5" name="Shape 5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59" name="Shape 5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67" name="Shape 6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0" name="Shape 7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92" name="Shape 9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3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 baseline="0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Arial"/>
              <a:buNone/>
              <a:defRPr sz="2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24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None/>
              <a:defRPr sz="4000"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1pPr>
            <a:lvl2pPr marL="640080" indent="-22098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2"/>
                </a:solidFill>
              </a:defRPr>
            </a:lvl2pPr>
            <a:lvl3pPr marL="914400" indent="-1714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2"/>
                </a:solidFill>
              </a:defRPr>
            </a:lvl3pPr>
            <a:lvl4pPr marL="1124712" indent="-184911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1325880" indent="-186055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aseline="0">
                <a:solidFill>
                  <a:schemeClr val="dk2"/>
                </a:solidFill>
              </a:defRPr>
            </a:lvl5pPr>
            <a:lvl6pPr marL="1517904" indent="-193928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6pPr>
            <a:lvl7pPr marL="1719072" indent="-191897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7pPr>
            <a:lvl8pPr marL="1920240" indent="-18986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8pPr>
            <a:lvl9pPr marL="2121408" indent="-187832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None/>
              <a:defRPr sz="4000"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1pPr>
            <a:lvl2pPr marL="640080" indent="-22098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2"/>
                </a:solidFill>
              </a:defRPr>
            </a:lvl2pPr>
            <a:lvl3pPr marL="914400" indent="-1714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2"/>
                </a:solidFill>
              </a:defRPr>
            </a:lvl3pPr>
            <a:lvl4pPr marL="1124712" indent="-184911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1325880" indent="-186055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aseline="0">
                <a:solidFill>
                  <a:schemeClr val="dk2"/>
                </a:solidFill>
              </a:defRPr>
            </a:lvl5pPr>
            <a:lvl6pPr marL="1517904" indent="-193928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6pPr>
            <a:lvl7pPr marL="1719072" indent="-191897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7pPr>
            <a:lvl8pPr marL="1920240" indent="-18986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8pPr>
            <a:lvl9pPr marL="2121408" indent="-187832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None/>
              <a:defRPr sz="4000"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1pPr>
            <a:lvl2pPr marL="640080" indent="-22098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2"/>
                </a:solidFill>
              </a:defRPr>
            </a:lvl2pPr>
            <a:lvl3pPr marL="914400" indent="-1714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2"/>
                </a:solidFill>
              </a:defRPr>
            </a:lvl3pPr>
            <a:lvl4pPr marL="1124712" indent="-184911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1325880" indent="-186055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aseline="0">
                <a:solidFill>
                  <a:schemeClr val="dk2"/>
                </a:solidFill>
              </a:defRPr>
            </a:lvl5pPr>
            <a:lvl6pPr marL="1517904" indent="-193928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6pPr>
            <a:lvl7pPr marL="1719072" indent="-191897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7pPr>
            <a:lvl8pPr marL="1920240" indent="-18986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8pPr>
            <a:lvl9pPr marL="2121408" indent="-187832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4000" b="0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None/>
              <a:defRPr sz="4000"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1pPr>
            <a:lvl2pPr marL="640080" indent="-22098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2"/>
                </a:solidFill>
              </a:defRPr>
            </a:lvl2pPr>
            <a:lvl3pPr marL="914400" indent="-1714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2"/>
                </a:solidFill>
              </a:defRPr>
            </a:lvl3pPr>
            <a:lvl4pPr marL="1124712" indent="-184911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1325880" indent="-186055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aseline="0">
                <a:solidFill>
                  <a:schemeClr val="dk2"/>
                </a:solidFill>
              </a:defRPr>
            </a:lvl5pPr>
            <a:lvl6pPr marL="1517904" indent="-193928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6pPr>
            <a:lvl7pPr marL="1719072" indent="-191897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7pPr>
            <a:lvl8pPr marL="1920240" indent="-18986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8pPr>
            <a:lvl9pPr marL="2121408" indent="-187832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2"/>
                </a:solidFill>
              </a:defRPr>
            </a:lvl1pPr>
            <a:lvl2pPr marL="640080" indent="-22098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2"/>
                </a:solidFill>
              </a:defRPr>
            </a:lvl2pPr>
            <a:lvl3pPr marL="914400" indent="-1714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2"/>
                </a:solidFill>
              </a:defRPr>
            </a:lvl3pPr>
            <a:lvl4pPr marL="1124712" indent="-184911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1325880" indent="-186055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aseline="0">
                <a:solidFill>
                  <a:schemeClr val="dk2"/>
                </a:solidFill>
              </a:defRPr>
            </a:lvl5pPr>
            <a:lvl6pPr marL="1517904" indent="-193928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6pPr>
            <a:lvl7pPr marL="1719072" indent="-191897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7pPr>
            <a:lvl8pPr marL="1920240" indent="-18986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8pPr>
            <a:lvl9pPr marL="2121408" indent="-187832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1"/>
              </a:buClr>
              <a:buNone/>
              <a:defRPr sz="2400" b="1">
                <a:solidFill>
                  <a:schemeClr val="accent1"/>
                </a:solidFill>
              </a:defRPr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1"/>
              </a:buClr>
              <a:buNone/>
              <a:defRPr sz="2400" b="1">
                <a:solidFill>
                  <a:schemeClr val="accent1"/>
                </a:solidFill>
              </a:defRPr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None/>
              <a:defRPr sz="4000"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Shape 13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0" name="Shape 14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1" name="Shape 14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2" name="Shape 14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3" name="Shape 14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45" name="Shape 14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53" name="Shape 15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56" name="Shape 15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78" name="Shape 17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200"/>
            </a:lvl2pPr>
            <a:lvl3pPr rtl="0">
              <a:defRPr sz="2000"/>
            </a:lvl3pPr>
            <a:lvl4pPr rtl="0">
              <a:defRPr sz="1800"/>
            </a:lvl4pPr>
            <a:lvl5pPr rtl="0">
              <a:defRPr sz="16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800"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424242"/>
              </a:buClr>
              <a:buNone/>
              <a:defRPr sz="1600">
                <a:solidFill>
                  <a:srgbClr val="424242"/>
                </a:solidFill>
              </a:defRPr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Shape 18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0" name="Shape 19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1" name="Shape 19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2" name="Shape 19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3" name="Shape 19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4" name="Shape 19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95" name="Shape 19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203" name="Shape 2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06" name="Shape 20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28" name="Shape 22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1E1E1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800"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3" name="Shape 233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buClr>
                <a:schemeClr val="accent1"/>
              </a:buClr>
              <a:buFont typeface="Arial"/>
              <a:buNone/>
              <a:defRPr sz="3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424242"/>
              </a:buClr>
              <a:buNone/>
              <a:defRPr sz="1600">
                <a:solidFill>
                  <a:srgbClr val="424242"/>
                </a:solidFill>
              </a:defRPr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E"/>
            </a:gs>
            <a:gs pos="62000">
              <a:srgbClr val="99BC52"/>
            </a:gs>
            <a:gs pos="100000">
              <a:srgbClr val="88A848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6" name="Shape 6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Shape 7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8" name="Shape 8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9" name="Shape 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1" name="Shape 11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9" name="Shape 1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2" name="Shape 22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4" name="Shape 44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955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080" marR="0" indent="-22098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714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24712" marR="0" indent="-184911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25880" marR="0" indent="-186055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17904" marR="0" indent="-193928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719072" marR="0" indent="-191897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920240" marR="0" indent="-18986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121408" marR="0" indent="-187832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Population Conservation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rgbClr val="424242"/>
                </a:solidFill>
                <a:latin typeface="Arial"/>
                <a:ea typeface="Arial"/>
                <a:cs typeface="Arial"/>
                <a:sym typeface="Arial"/>
              </a:rPr>
              <a:t>By: William Brooks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Declining-population Approach 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Focuses on threatened and endangered populations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approach emphasizes environmental factors rather than population size</a:t>
            </a: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448500" y="4053632"/>
            <a:ext cx="3476017" cy="249251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Steps for Analysis 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25780" marR="0" lvl="0" indent="-462280" algn="l" rtl="0">
              <a:spcBef>
                <a:spcPts val="480"/>
              </a:spcBef>
              <a:buClr>
                <a:schemeClr val="accent1"/>
              </a:buClr>
              <a:buSzPct val="76000"/>
              <a:buFont typeface="Arial"/>
              <a:buAutoNum type="arabicPeriod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Assess population trends and distribution to confirm</a:t>
            </a:r>
          </a:p>
          <a:p>
            <a:pPr marL="525780" marR="0" lvl="0" indent="-462280" algn="l" rtl="0">
              <a:spcBef>
                <a:spcPts val="480"/>
              </a:spcBef>
              <a:buClr>
                <a:schemeClr val="accent1"/>
              </a:buClr>
              <a:buSzPct val="76000"/>
              <a:buFont typeface="Arial"/>
              <a:buAutoNum type="arabicPeriod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Study the natural history of the species and related</a:t>
            </a:r>
          </a:p>
          <a:p>
            <a:pPr marL="525780" marR="0" lvl="0" indent="-462280" algn="l" rtl="0">
              <a:spcBef>
                <a:spcPts val="480"/>
              </a:spcBef>
              <a:buClr>
                <a:schemeClr val="accent1"/>
              </a:buClr>
              <a:buSzPct val="76000"/>
              <a:buFont typeface="Arial"/>
              <a:buAutoNum type="arabicPeriod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Develop hypothesis for all possible causes</a:t>
            </a:r>
          </a:p>
        </p:txBody>
      </p:sp>
      <p:sp>
        <p:nvSpPr>
          <p:cNvPr id="322" name="Shape 322"/>
          <p:cNvSpPr/>
          <p:nvPr/>
        </p:nvSpPr>
        <p:spPr>
          <a:xfrm>
            <a:off x="2849668" y="4408601"/>
            <a:ext cx="3164964" cy="21001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Steps for Analysis 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25780" marR="0" lvl="0" indent="-462280" algn="l" rtl="0">
              <a:spcBef>
                <a:spcPts val="480"/>
              </a:spcBef>
              <a:buClr>
                <a:schemeClr val="accent1"/>
              </a:buClr>
              <a:buSzPct val="76000"/>
              <a:buFont typeface="Arial"/>
              <a:buAutoNum type="arabicPeriod" startAt="4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Test hypothesis</a:t>
            </a:r>
          </a:p>
          <a:p>
            <a:pPr marL="525780" marR="0" lvl="0" indent="-462280" algn="l" rtl="0">
              <a:spcBef>
                <a:spcPts val="480"/>
              </a:spcBef>
              <a:buClr>
                <a:schemeClr val="accent1"/>
              </a:buClr>
              <a:buSzPct val="76000"/>
              <a:buFont typeface="Arial"/>
              <a:buAutoNum type="arabicPeriod" startAt="4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Apply the results of the diagnosis to management of the threatened species</a:t>
            </a:r>
          </a:p>
        </p:txBody>
      </p:sp>
      <p:sp>
        <p:nvSpPr>
          <p:cNvPr id="329" name="Shape 329"/>
          <p:cNvSpPr/>
          <p:nvPr/>
        </p:nvSpPr>
        <p:spPr>
          <a:xfrm>
            <a:off x="3301106" y="3889508"/>
            <a:ext cx="2509510" cy="251293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Weighing conflicting demands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Important to weigh the impact of environmental and human concerns</a:t>
            </a:r>
          </a:p>
        </p:txBody>
      </p:sp>
      <p:sp>
        <p:nvSpPr>
          <p:cNvPr id="336" name="Shape 336"/>
          <p:cNvSpPr/>
          <p:nvPr/>
        </p:nvSpPr>
        <p:spPr>
          <a:xfrm>
            <a:off x="2101601" y="3310074"/>
            <a:ext cx="4940796" cy="31985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Small population approach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Designated endangered when population very small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Continued </a:t>
            </a:r>
            <a:r>
              <a:rPr lang="en-US"/>
              <a:t>habitat</a:t>
            </a: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loss can lead to extinction</a:t>
            </a: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5793412" y="3599279"/>
            <a:ext cx="2806237" cy="28070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Small population approach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994199" cy="35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Small population approach- used to study the process of very small populations going extinct</a:t>
            </a: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2501555" y="3390720"/>
            <a:ext cx="4078073" cy="273740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Extinction Vortex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Small populations are prone to positive feedback loops of inbreeding and genetic drift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Extinction vortex- draw populations into smaller and smaller sizes</a:t>
            </a: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5229213" y="4387399"/>
            <a:ext cx="3458011" cy="21733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Extinction Vortex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
Caused by lack of genetic variation</a:t>
            </a:r>
          </a:p>
        </p:txBody>
      </p:sp>
      <p:sp>
        <p:nvSpPr>
          <p:cNvPr id="280" name="Shape 280"/>
          <p:cNvSpPr/>
          <p:nvPr/>
        </p:nvSpPr>
        <p:spPr>
          <a:xfrm>
            <a:off x="2660996" y="3407132"/>
            <a:ext cx="3542291" cy="31165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Extinction vortex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Causes low amount of available genetic variation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Low genetic evolution does not always result in extinction</a:t>
            </a:r>
          </a:p>
        </p:txBody>
      </p:sp>
      <p:sp>
        <p:nvSpPr>
          <p:cNvPr id="287" name="Shape 287"/>
          <p:cNvSpPr/>
          <p:nvPr/>
        </p:nvSpPr>
        <p:spPr>
          <a:xfrm>
            <a:off x="2891959" y="4154792"/>
            <a:ext cx="3327804" cy="23289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Minimum viable population 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Minimum viable population- the least amount of a species able to survive </a:t>
            </a: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1714500" y="3237125"/>
            <a:ext cx="5715000" cy="304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Minimum viable population 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/>
              <a:t>Population viability analysis-the analysis to predict a population’s chances for survival. Probability of success/time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01" name="Shape 301"/>
          <p:cNvSpPr/>
          <p:nvPr/>
        </p:nvSpPr>
        <p:spPr>
          <a:xfrm>
            <a:off x="3172710" y="3553514"/>
            <a:ext cx="2798579" cy="294619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Effective population size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Effective population size- amount of a population that will breed successfully and pass on their alleles. </a:t>
            </a:r>
          </a:p>
          <a:p>
            <a:endParaRPr lang="en-US" sz="2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2970925" y="3624319"/>
            <a:ext cx="2922450" cy="277523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(4:3)</PresentationFormat>
  <Paragraphs>33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/>
      <vt:lpstr>Population Conservation</vt:lpstr>
      <vt:lpstr>Small population approach</vt:lpstr>
      <vt:lpstr>Small population approach</vt:lpstr>
      <vt:lpstr>Extinction Vortex</vt:lpstr>
      <vt:lpstr>Extinction Vortex</vt:lpstr>
      <vt:lpstr>Extinction vortex</vt:lpstr>
      <vt:lpstr>Minimum viable population </vt:lpstr>
      <vt:lpstr>Minimum viable population </vt:lpstr>
      <vt:lpstr>Effective population size</vt:lpstr>
      <vt:lpstr>Declining-population Approach </vt:lpstr>
      <vt:lpstr>Steps for Analysis </vt:lpstr>
      <vt:lpstr>Steps for Analysis </vt:lpstr>
      <vt:lpstr>Weighing conflicting demands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Conservation</dc:title>
  <dc:creator>Granville, Ned W</dc:creator>
  <cp:lastModifiedBy>Windows User</cp:lastModifiedBy>
  <cp:revision>1</cp:revision>
  <dcterms:modified xsi:type="dcterms:W3CDTF">2013-04-29T17:41:03Z</dcterms:modified>
</cp:coreProperties>
</file>