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820518-278E-4B88-85A3-B34B0C8325F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7B27F0-EFBC-44F6-ADF3-3506F50C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Ecology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Bauhaus 93" pitchFamily="82" charset="0"/>
                <a:ea typeface="Arial Unicode MS" pitchFamily="34" charset="-128"/>
                <a:cs typeface="Arial Unicode MS" pitchFamily="34" charset="-128"/>
              </a:rPr>
              <a:t>50.4 </a:t>
            </a:r>
            <a:endParaRPr lang="en-US" sz="1600" dirty="0">
              <a:solidFill>
                <a:schemeClr val="accent2"/>
              </a:solidFill>
              <a:latin typeface="Bauhaus 93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Tundra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arctic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20 – 60cm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-30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 - 10°C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Lichen, mosses, grasses, forbs, and dwarf trees and shrubs.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Permafrost- permanent frozen layer of soil prevents water infiltration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Grazing and migratory mammals ad birds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Source of significant mineral and oil extraction</a:t>
            </a:r>
            <a:endParaRPr lang="en-US" dirty="0">
              <a:solidFill>
                <a:schemeClr val="accent3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5"/>
                </a:solidFill>
                <a:latin typeface="Bauhaus 93" pitchFamily="82" charset="0"/>
              </a:rPr>
              <a:t>Climate Largely Determines the Distribution and Structure of Terrestrial Biomes</a:t>
            </a:r>
            <a:endParaRPr lang="en-US" sz="1800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5"/>
                </a:solidFill>
                <a:latin typeface="Bauhaus 93" pitchFamily="82" charset="0"/>
              </a:rPr>
              <a:t>Climate and Terrestrial Biomes</a:t>
            </a:r>
          </a:p>
          <a:p>
            <a:pPr lvl="1"/>
            <a:r>
              <a:rPr lang="en-US" sz="1500" dirty="0" err="1" smtClean="0">
                <a:solidFill>
                  <a:schemeClr val="accent6"/>
                </a:solidFill>
                <a:latin typeface="Bauhaus 93" pitchFamily="82" charset="0"/>
              </a:rPr>
              <a:t>Climograph</a:t>
            </a:r>
            <a:r>
              <a:rPr lang="en-US" sz="1500" dirty="0" smtClean="0">
                <a:solidFill>
                  <a:schemeClr val="accent6"/>
                </a:solidFill>
                <a:latin typeface="Bauhaus 93" pitchFamily="82" charset="0"/>
              </a:rPr>
              <a:t>- plots the annual means of temperature and precipitation in a given region. </a:t>
            </a:r>
            <a:r>
              <a:rPr lang="en-US" sz="1500" dirty="0" err="1" smtClean="0">
                <a:solidFill>
                  <a:schemeClr val="accent6"/>
                </a:solidFill>
                <a:latin typeface="Bauhaus 93" pitchFamily="82" charset="0"/>
              </a:rPr>
              <a:t>Climographs</a:t>
            </a:r>
            <a:r>
              <a:rPr lang="en-US" sz="1500" dirty="0" smtClean="0">
                <a:solidFill>
                  <a:schemeClr val="accent6"/>
                </a:solidFill>
                <a:latin typeface="Bauhaus 93" pitchFamily="82" charset="0"/>
              </a:rPr>
              <a:t> usually determine where certain biomes exist. So what happens when biomes overlap? Patterns of climactic variations help determine biomes from one another.</a:t>
            </a:r>
          </a:p>
          <a:p>
            <a:r>
              <a:rPr lang="en-US" sz="1800" dirty="0" smtClean="0">
                <a:solidFill>
                  <a:schemeClr val="accent5"/>
                </a:solidFill>
                <a:latin typeface="Bauhaus 93" pitchFamily="82" charset="0"/>
              </a:rPr>
              <a:t>General Features of Terrestrial Biomes</a:t>
            </a:r>
          </a:p>
          <a:p>
            <a:pPr lvl="1"/>
            <a:r>
              <a:rPr lang="en-US" sz="1500" dirty="0" err="1" smtClean="0">
                <a:solidFill>
                  <a:schemeClr val="accent6"/>
                </a:solidFill>
                <a:latin typeface="Bauhaus 93" pitchFamily="82" charset="0"/>
              </a:rPr>
              <a:t>Ecotone</a:t>
            </a:r>
            <a:r>
              <a:rPr lang="en-US" sz="1500" dirty="0" smtClean="0">
                <a:solidFill>
                  <a:schemeClr val="accent6"/>
                </a:solidFill>
                <a:latin typeface="Bauhaus 93" pitchFamily="82" charset="0"/>
              </a:rPr>
              <a:t>- where biomes overlap.</a:t>
            </a:r>
          </a:p>
          <a:p>
            <a:pPr lvl="1"/>
            <a:r>
              <a:rPr lang="en-US" sz="1500" dirty="0" smtClean="0">
                <a:solidFill>
                  <a:schemeClr val="accent6"/>
                </a:solidFill>
                <a:latin typeface="Bauhaus 93" pitchFamily="82" charset="0"/>
              </a:rPr>
              <a:t>Periodic disturbance- wildfires, hurricanes, etc. which allows other species become dominant.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H="1" flipV="1">
            <a:off x="4495800" y="3886200"/>
            <a:ext cx="152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3"/>
                </a:solidFill>
                <a:latin typeface="Bauhaus 93" pitchFamily="82" charset="0"/>
              </a:rPr>
              <a:t>Forest</a:t>
            </a: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chemeClr val="accent3"/>
                </a:solidFill>
                <a:latin typeface="Bauhaus 93" pitchFamily="82" charset="0"/>
              </a:rPr>
              <a:t>c</a:t>
            </a: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anopy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low-tree stratum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chemeClr val="accent3"/>
                </a:solidFill>
                <a:latin typeface="Bauhaus 93" pitchFamily="82" charset="0"/>
              </a:rPr>
              <a:t>s</a:t>
            </a: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hrub understory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ground layer of </a:t>
            </a:r>
            <a:r>
              <a:rPr lang="en-US" sz="1400" dirty="0" err="1" smtClean="0">
                <a:solidFill>
                  <a:schemeClr val="accent3"/>
                </a:solidFill>
                <a:latin typeface="Bauhaus 93" pitchFamily="82" charset="0"/>
              </a:rPr>
              <a:t>herbacious</a:t>
            </a: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 plants</a:t>
            </a:r>
            <a:endParaRPr lang="en-US" sz="1400" dirty="0">
              <a:solidFill>
                <a:schemeClr val="accent3"/>
              </a:solidFill>
              <a:latin typeface="Bauhaus 93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ground layer (litter layer)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root layer</a:t>
            </a:r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6629400" y="42672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3"/>
                </a:solidFill>
                <a:latin typeface="Bauhaus 93" pitchFamily="82" charset="0"/>
              </a:rPr>
              <a:t>Non-forest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Herbaceous plant layer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Litter layer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chemeClr val="accent3"/>
                </a:solidFill>
                <a:latin typeface="Bauhaus 93" pitchFamily="82" charset="0"/>
              </a:rPr>
              <a:t>r</a:t>
            </a:r>
            <a:r>
              <a:rPr lang="en-US" sz="1400" dirty="0" smtClean="0">
                <a:solidFill>
                  <a:schemeClr val="accent3"/>
                </a:solidFill>
                <a:latin typeface="Bauhaus 93" pitchFamily="82" charset="0"/>
              </a:rPr>
              <a:t>oot layer</a:t>
            </a:r>
          </a:p>
          <a:p>
            <a:endParaRPr lang="en-US" sz="1400" dirty="0" smtClean="0">
              <a:solidFill>
                <a:schemeClr val="accent3"/>
              </a:solidFill>
              <a:latin typeface="Bauhaus 93" pitchFamily="82" charset="0"/>
            </a:endParaRPr>
          </a:p>
        </p:txBody>
      </p:sp>
      <p:pic>
        <p:nvPicPr>
          <p:cNvPr id="9218" name="Picture 2" descr="https://encrypted-tbn0.gstatic.com/images?q=tbn:ANd9GcQa03gZEmRBcmGg-Zueo_kOZ1BzWZBfT-CWTDzIYTkpNK9kBUU-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0"/>
            <a:ext cx="2857500" cy="2506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Tropical Rain Forests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equatorial and subequatorial regions</a:t>
            </a:r>
            <a:endParaRPr lang="en-US" sz="1600" dirty="0" smtClean="0">
              <a:solidFill>
                <a:schemeClr val="bg1"/>
              </a:solidFill>
              <a:latin typeface="Bauhaus 93" pitchFamily="82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200-400cm</a:t>
            </a:r>
            <a:r>
              <a:rPr lang="en-US" sz="1400" dirty="0" smtClean="0">
                <a:solidFill>
                  <a:schemeClr val="bg2"/>
                </a:solidFill>
                <a:latin typeface="Bauhaus 93" pitchFamily="82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annually or 150-200 cm in dry forests with a 6-7 month dry season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25-29</a:t>
            </a: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Competition for light is intense.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Three layers of trees + shrub layer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Fewer strata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Largest Biome diversity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Amphibians, birds, reptiles, arthropods, mammals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deforestation</a:t>
            </a:r>
            <a:endParaRPr lang="en-US" dirty="0">
              <a:solidFill>
                <a:schemeClr val="accent3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Desert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occur in a band 30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 N and S latitude</a:t>
            </a:r>
            <a:endParaRPr lang="en-US" sz="1400" dirty="0" smtClean="0">
              <a:solidFill>
                <a:schemeClr val="bg1"/>
              </a:solidFill>
              <a:latin typeface="Bauhaus 93" pitchFamily="82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less than 30 cm per year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vary seasonally and daily -30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 - 50°C</a:t>
            </a:r>
            <a:endParaRPr lang="en-US" sz="1400" dirty="0" smtClean="0">
              <a:solidFill>
                <a:schemeClr val="bg1"/>
              </a:solidFill>
              <a:latin typeface="Bauhaus 93" pitchFamily="82" charset="0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Low, scattered vegetation.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</a:t>
            </a:r>
            <a:r>
              <a:rPr lang="en-US" sz="2000" dirty="0" smtClean="0">
                <a:solidFill>
                  <a:schemeClr val="accent3"/>
                </a:solidFill>
                <a:latin typeface="Bauhaus 93" pitchFamily="82" charset="0"/>
              </a:rPr>
              <a:t>4 </a:t>
            </a:r>
            <a:r>
              <a:rPr lang="en-US" sz="2400" dirty="0" smtClean="0">
                <a:solidFill>
                  <a:schemeClr val="accent3"/>
                </a:solidFill>
                <a:latin typeface="Bauhaus 93" pitchFamily="82" charset="0"/>
              </a:rPr>
              <a:t>or CAM photosynthesis.</a:t>
            </a:r>
          </a:p>
          <a:p>
            <a:pPr lvl="1"/>
            <a:r>
              <a:rPr lang="en-US" sz="2400" dirty="0" smtClean="0">
                <a:solidFill>
                  <a:schemeClr val="accent3"/>
                </a:solidFill>
                <a:latin typeface="Bauhaus 93" pitchFamily="82" charset="0"/>
              </a:rPr>
              <a:t>Adaptations</a:t>
            </a:r>
          </a:p>
          <a:p>
            <a:pPr lvl="2"/>
            <a:r>
              <a:rPr lang="en-US" sz="2100" dirty="0" smtClean="0">
                <a:solidFill>
                  <a:schemeClr val="accent3"/>
                </a:solidFill>
                <a:latin typeface="Bauhaus 93" pitchFamily="82" charset="0"/>
              </a:rPr>
              <a:t>Heat and desiccation tolerance</a:t>
            </a:r>
          </a:p>
          <a:p>
            <a:pPr lvl="2"/>
            <a:r>
              <a:rPr lang="en-US" sz="2100" dirty="0" smtClean="0">
                <a:solidFill>
                  <a:schemeClr val="accent3"/>
                </a:solidFill>
                <a:latin typeface="Bauhaus 93" pitchFamily="82" charset="0"/>
              </a:rPr>
              <a:t>Water storage</a:t>
            </a:r>
          </a:p>
          <a:p>
            <a:pPr lvl="2"/>
            <a:r>
              <a:rPr lang="en-US" sz="2100" dirty="0" smtClean="0">
                <a:solidFill>
                  <a:schemeClr val="accent3"/>
                </a:solidFill>
                <a:latin typeface="Bauhaus 93" pitchFamily="82" charset="0"/>
              </a:rPr>
              <a:t>Reduced leaf surface area</a:t>
            </a:r>
          </a:p>
          <a:p>
            <a:pPr lvl="1"/>
            <a:r>
              <a:rPr lang="en-US" sz="2400" dirty="0" smtClean="0">
                <a:solidFill>
                  <a:schemeClr val="accent3"/>
                </a:solidFill>
                <a:latin typeface="Bauhaus 93" pitchFamily="82" charset="0"/>
              </a:rPr>
              <a:t>Physical defenses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Spines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Toxins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Chemical defenses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Nocturnal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Water adaptations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Water from metabolic breakdown of carbohydrates in seeds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Underground wells</a:t>
            </a:r>
            <a:endParaRPr lang="en-US" dirty="0">
              <a:solidFill>
                <a:schemeClr val="accent3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Savanna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equatorial and sub equatorial regions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seasonal. Dry season of 8-9 months. 30-50 cm per year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24-29</a:t>
            </a: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Adaptations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Fire-adapted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Tolerant of seasonal drought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Scattered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Reduced leaf surface area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Dominant herbivores are insects, namely termites.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Migration periods.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Fires help maintain biome.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Problem of cattle ranching and overhunting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Chaparral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err="1" smtClean="0">
                <a:solidFill>
                  <a:schemeClr val="bg1"/>
                </a:solidFill>
                <a:latin typeface="Bauhaus 93" pitchFamily="82" charset="0"/>
              </a:rPr>
              <a:t>midlatitude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 coastal regions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highly seasonal. 30-50 cm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10-12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err="1" smtClean="0">
                <a:solidFill>
                  <a:schemeClr val="accent3"/>
                </a:solidFill>
                <a:latin typeface="Bauhaus 93" pitchFamily="82" charset="0"/>
              </a:rPr>
              <a:t>Dominanted</a:t>
            </a:r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 by small shrubs and trees.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High diversity of grasses and herbs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Adaptations</a:t>
            </a:r>
          </a:p>
          <a:p>
            <a:pPr lvl="2"/>
            <a:r>
              <a:rPr lang="en-US" dirty="0" err="1" smtClean="0">
                <a:solidFill>
                  <a:schemeClr val="accent3"/>
                </a:solidFill>
                <a:latin typeface="Bauhaus 93" pitchFamily="82" charset="0"/>
              </a:rPr>
              <a:t>Fireresisitant</a:t>
            </a:r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 seeds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Tough evergreen leaves on woody plants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Deer, goats. High diversity of small mammals, birds, insects, and amphibians.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Converted into agricultural and urban centers.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Fire contained</a:t>
            </a:r>
            <a:endParaRPr lang="en-US" dirty="0">
              <a:solidFill>
                <a:schemeClr val="accent3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Temperate Grassland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smtClean="0">
                <a:solidFill>
                  <a:schemeClr val="bg2"/>
                </a:solidFill>
                <a:latin typeface="Bauhaus 93" pitchFamily="82" charset="0"/>
              </a:rPr>
              <a:t>South Africa (veldts), Argentina and </a:t>
            </a:r>
            <a:r>
              <a:rPr lang="en-US" sz="1400" dirty="0" err="1" smtClean="0">
                <a:solidFill>
                  <a:schemeClr val="bg2"/>
                </a:solidFill>
                <a:latin typeface="Bauhaus 93" pitchFamily="82" charset="0"/>
              </a:rPr>
              <a:t>uruguay</a:t>
            </a:r>
            <a:r>
              <a:rPr lang="en-US" sz="1400" dirty="0" smtClean="0">
                <a:solidFill>
                  <a:schemeClr val="bg2"/>
                </a:solidFill>
                <a:latin typeface="Bauhaus 93" pitchFamily="82" charset="0"/>
              </a:rPr>
              <a:t> (pampas), Hungary (</a:t>
            </a:r>
            <a:r>
              <a:rPr lang="en-US" sz="1400" dirty="0" err="1" smtClean="0">
                <a:solidFill>
                  <a:schemeClr val="bg2"/>
                </a:solidFill>
                <a:latin typeface="Bauhaus 93" pitchFamily="82" charset="0"/>
              </a:rPr>
              <a:t>puszta</a:t>
            </a:r>
            <a:r>
              <a:rPr lang="en-US" sz="1400" dirty="0" smtClean="0">
                <a:solidFill>
                  <a:schemeClr val="bg2"/>
                </a:solidFill>
                <a:latin typeface="Bauhaus 93" pitchFamily="82" charset="0"/>
              </a:rPr>
              <a:t>), Russia (steppes), North America (plains/ </a:t>
            </a:r>
            <a:r>
              <a:rPr lang="en-US" sz="1400" dirty="0" err="1" smtClean="0">
                <a:solidFill>
                  <a:schemeClr val="bg2"/>
                </a:solidFill>
                <a:latin typeface="Bauhaus 93" pitchFamily="82" charset="0"/>
              </a:rPr>
              <a:t>priaries</a:t>
            </a:r>
            <a:r>
              <a:rPr lang="en-US" sz="1400" dirty="0" smtClean="0">
                <a:solidFill>
                  <a:schemeClr val="bg2"/>
                </a:solidFill>
                <a:latin typeface="Bauhaus 93" pitchFamily="82" charset="0"/>
              </a:rPr>
              <a:t>)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500" dirty="0" smtClean="0">
                <a:solidFill>
                  <a:schemeClr val="bg1"/>
                </a:solidFill>
                <a:latin typeface="Bauhaus 93" pitchFamily="82" charset="0"/>
              </a:rPr>
              <a:t>highly seasonal. 30-100 cm. drought common.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-</a:t>
            </a:r>
            <a:r>
              <a:rPr lang="en-US" sz="1500" dirty="0" smtClean="0">
                <a:solidFill>
                  <a:schemeClr val="bg1"/>
                </a:solidFill>
                <a:latin typeface="Bauhaus 93" pitchFamily="82" charset="0"/>
              </a:rPr>
              <a:t>10</a:t>
            </a:r>
            <a:r>
              <a:rPr lang="en-US" sz="15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 - 30°C</a:t>
            </a:r>
            <a:endParaRPr lang="en-US" sz="15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err="1" smtClean="0">
                <a:solidFill>
                  <a:schemeClr val="accent3"/>
                </a:solidFill>
                <a:latin typeface="Bauhaus 93" pitchFamily="82" charset="0"/>
              </a:rPr>
              <a:t>Dominanted</a:t>
            </a:r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 by grasses and forbs.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Grazing mammals prevent woody shrubs and trees from growing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Large grazers (Bison, wild horses)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Burrowing mammals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Conversion for agricultural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Coniferous Forest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North America to Eurasia. Largest Biome.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600" dirty="0" smtClean="0">
                <a:solidFill>
                  <a:schemeClr val="bg1"/>
                </a:solidFill>
                <a:latin typeface="Bauhaus 93" pitchFamily="82" charset="0"/>
              </a:rPr>
              <a:t>30 – 70 cm. Drought is common.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-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70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 - 30°C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Cone-bearing trees thrive.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Cone shape prevents snow accumulation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No diversity of shrubs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Insect outbreaks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Large mammal diversity (Black Bears, Siberian Tigers)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Large migratory bird population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Unnecessary logging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Bauhaus 93" pitchFamily="82" charset="0"/>
              </a:rPr>
              <a:t>Temperate Broadleaf Forest</a:t>
            </a:r>
            <a:endParaRPr lang="en-US" dirty="0">
              <a:solidFill>
                <a:schemeClr val="accent5"/>
              </a:solidFill>
              <a:latin typeface="Bauhaus 93" pitchFamily="8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Distribution- </a:t>
            </a:r>
            <a:r>
              <a:rPr lang="en-US" sz="1400" dirty="0" err="1" smtClean="0">
                <a:solidFill>
                  <a:schemeClr val="bg1"/>
                </a:solidFill>
                <a:latin typeface="Bauhaus 93" pitchFamily="82" charset="0"/>
              </a:rPr>
              <a:t>midlatitudes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 in northern hemisphere. Some in new Zealand and Australia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Precipitation-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70 - 200cm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auhaus 93" pitchFamily="82" charset="0"/>
              </a:rPr>
              <a:t>Temperature- 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</a:rPr>
              <a:t>0</a:t>
            </a:r>
            <a:r>
              <a:rPr lang="en-US" sz="1400" dirty="0" smtClean="0">
                <a:solidFill>
                  <a:schemeClr val="bg1"/>
                </a:solidFill>
                <a:latin typeface="Bauhaus 93" pitchFamily="82" charset="0"/>
                <a:cs typeface="Times New Roman"/>
              </a:rPr>
              <a:t>°C - 30°C</a:t>
            </a:r>
            <a:endParaRPr lang="en-US" sz="1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Plants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Deciduous trees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Animals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Mammals hibernate in the winter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Birds migrate</a:t>
            </a:r>
          </a:p>
          <a:p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Human impact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Heavily settled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  <a:latin typeface="Bauhaus 93" pitchFamily="82" charset="0"/>
              </a:rPr>
              <a:t>Environmental recovery is taking place</a:t>
            </a:r>
            <a:endParaRPr lang="en-US" dirty="0">
              <a:solidFill>
                <a:schemeClr val="accent3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</TotalTime>
  <Words>590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Ecology</vt:lpstr>
      <vt:lpstr>Climate Largely Determines the Distribution and Structure of Terrestrial Biomes</vt:lpstr>
      <vt:lpstr>Tropical Rain Forests</vt:lpstr>
      <vt:lpstr>Desert</vt:lpstr>
      <vt:lpstr>Savanna</vt:lpstr>
      <vt:lpstr>Chaparral</vt:lpstr>
      <vt:lpstr>Temperate Grassland</vt:lpstr>
      <vt:lpstr>Coniferous Forest</vt:lpstr>
      <vt:lpstr>Temperate Broadleaf Forest</vt:lpstr>
      <vt:lpstr>Tundra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Kylie Soafer</dc:creator>
  <cp:lastModifiedBy>Windows User</cp:lastModifiedBy>
  <cp:revision>4</cp:revision>
  <dcterms:created xsi:type="dcterms:W3CDTF">2013-04-23T01:18:38Z</dcterms:created>
  <dcterms:modified xsi:type="dcterms:W3CDTF">2013-04-23T13:40:02Z</dcterms:modified>
</cp:coreProperties>
</file>