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E4A31E8-C286-4689-BBCF-4A39DDA5566E}" type="datetimeFigureOut">
              <a:rPr lang="en-US" smtClean="0"/>
              <a:t>4/22/2013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AFF1CFB-F3F0-4C0B-A888-A49A715B09A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A31E8-C286-4689-BBCF-4A39DDA5566E}"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A31E8-C286-4689-BBCF-4A39DDA5566E}"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4A31E8-C286-4689-BBCF-4A39DDA5566E}"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A31E8-C286-4689-BBCF-4A39DDA5566E}"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E4A31E8-C286-4689-BBCF-4A39DDA5566E}"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F1CFB-F3F0-4C0B-A888-A49A715B09A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4A31E8-C286-4689-BBCF-4A39DDA5566E}"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A31E8-C286-4689-BBCF-4A39DDA5566E}"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A31E8-C286-4689-BBCF-4A39DDA5566E}"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4A31E8-C286-4689-BBCF-4A39DDA5566E}" type="datetimeFigureOut">
              <a:rPr lang="en-US" smtClean="0"/>
              <a:t>4/22/2013</a:t>
            </a:fld>
            <a:endParaRPr lang="en-US"/>
          </a:p>
        </p:txBody>
      </p:sp>
      <p:sp>
        <p:nvSpPr>
          <p:cNvPr id="7" name="Slide Number Placeholder 6"/>
          <p:cNvSpPr>
            <a:spLocks noGrp="1"/>
          </p:cNvSpPr>
          <p:nvPr>
            <p:ph type="sldNum" sz="quarter" idx="12"/>
          </p:nvPr>
        </p:nvSpPr>
        <p:spPr/>
        <p:txBody>
          <a:bodyPr/>
          <a:lstStyle/>
          <a:p>
            <a:fld id="{DAFF1CFB-F3F0-4C0B-A888-A49A715B09A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A31E8-C286-4689-BBCF-4A39DDA5566E}" type="datetimeFigureOut">
              <a:rPr lang="en-US" smtClean="0"/>
              <a:t>4/22/2013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AFF1CFB-F3F0-4C0B-A888-A49A715B09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E4A31E8-C286-4689-BBCF-4A39DDA5566E}" type="datetimeFigureOut">
              <a:rPr lang="en-US" smtClean="0"/>
              <a:t>4/22/2013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AFF1CFB-F3F0-4C0B-A888-A49A715B09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sow+bug&amp;source=images&amp;cd=&amp;cad=rja&amp;docid=kix284u917653M&amp;tbnid=Kd4yfMnG7JY_8M:&amp;ved=0CAUQjRw&amp;url=http://www.solpugid.com/cabiota/sowbug.htm&amp;ei=uORxUf6ND4jC9gS5lYGoAQ&amp;bvm=bv.45512109,d.eWU&amp;psig=AFQjCNFaRXyp3LjbPx_MySyYS4hpYu6sFA&amp;ust=136650501241356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trout&amp;source=images&amp;cd=&amp;cad=rja&amp;docid=KmOjWClf0NdxsM&amp;tbnid=n2UWUndzcB2PWM:&amp;ved=0CAUQjRw&amp;url=http://www.nwfish.com/Trout/trout.htm&amp;ei=K-hxUcL1MZTE9gTA_YDABw&amp;bvm=bv.45512109,d.eWU&amp;psig=AFQjCNE65l3cNrRQueOpDpa6tqoJC7RPRA&amp;ust=136650573587678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blackcap&amp;source=images&amp;cd=&amp;cad=rja&amp;docid=y-GA8M7WxVdBkM&amp;tbnid=EiosxS_29QLlGM:&amp;ved=0CAUQjRw&amp;url=http://ceredigionbirds33.blogspot.com/2011/04/blackcap-redstart-at-ynys-hir.html&amp;ei=sOlxUazwLpSw8QTxrIDQDw&amp;bvm=bv.45512109,d.eWU&amp;psig=AFQjCNHlYnrEmEadpcC6LMR_VFjRITccyQ&amp;ust=136650626130534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bird+singing&amp;source=images&amp;cd=&amp;cad=rja&amp;docid=s0ziVqZ4lTljWM&amp;tbnid=Rj04H_hXRM3DuM:&amp;ved=0CAUQjRw&amp;url=http://www.animalsw.com/wallpaper/Singing-Bird-at-Tree-Branch/&amp;ei=ocJxUb_5MIug8QTVk4DwCQ&amp;bvm=bv.45512109,d.eWU&amp;psig=AFQjCNF-kkhv1n8wqC_EH0GhAvuSoUFU0w&amp;ust=13664962822396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Ecology Project</a:t>
            </a:r>
            <a:br>
              <a:rPr lang="en-US" dirty="0" smtClean="0"/>
            </a:br>
            <a:r>
              <a:rPr lang="en-US" sz="3200" dirty="0" smtClean="0"/>
              <a:t>p. 1106 – 110</a:t>
            </a:r>
            <a:endParaRPr lang="en-US" sz="3200" dirty="0"/>
          </a:p>
        </p:txBody>
      </p:sp>
      <p:sp>
        <p:nvSpPr>
          <p:cNvPr id="3" name="Subtitle 2"/>
          <p:cNvSpPr>
            <a:spLocks noGrp="1"/>
          </p:cNvSpPr>
          <p:nvPr>
            <p:ph type="subTitle" idx="1"/>
          </p:nvPr>
        </p:nvSpPr>
        <p:spPr/>
        <p:txBody>
          <a:bodyPr/>
          <a:lstStyle/>
          <a:p>
            <a:r>
              <a:rPr lang="en-US" dirty="0" err="1" smtClean="0"/>
              <a:t>Yuna</a:t>
            </a:r>
            <a:r>
              <a:rPr lang="en-US" dirty="0" smtClean="0"/>
              <a:t> Choi</a:t>
            </a:r>
          </a:p>
          <a:p>
            <a:r>
              <a:rPr lang="en-US" dirty="0" smtClean="0"/>
              <a:t>Period 2</a:t>
            </a:r>
          </a:p>
          <a:p>
            <a:r>
              <a:rPr lang="en-US" dirty="0" smtClean="0"/>
              <a:t>4/22/13</a:t>
            </a:r>
            <a:endParaRPr lang="en-US" dirty="0"/>
          </a:p>
        </p:txBody>
      </p:sp>
    </p:spTree>
    <p:extLst>
      <p:ext uri="{BB962C8B-B14F-4D97-AF65-F5344CB8AC3E}">
        <p14:creationId xmlns:p14="http://schemas.microsoft.com/office/powerpoint/2010/main" val="86422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Innate Behavior</a:t>
            </a:r>
            <a:endParaRPr lang="en-US" dirty="0"/>
          </a:p>
        </p:txBody>
      </p:sp>
      <p:sp>
        <p:nvSpPr>
          <p:cNvPr id="3" name="Content Placeholder 2"/>
          <p:cNvSpPr>
            <a:spLocks noGrp="1"/>
          </p:cNvSpPr>
          <p:nvPr>
            <p:ph idx="1"/>
          </p:nvPr>
        </p:nvSpPr>
        <p:spPr/>
        <p:txBody>
          <a:bodyPr/>
          <a:lstStyle/>
          <a:p>
            <a:r>
              <a:rPr lang="en-US" dirty="0" smtClean="0"/>
              <a:t>Innate behavior – behavior that is developmentally fixed due to a strong genetic influence</a:t>
            </a:r>
          </a:p>
          <a:p>
            <a:r>
              <a:rPr lang="en-US" dirty="0" smtClean="0"/>
              <a:t>Directed movement – animal movements that are controlled by a genetic influence; 3 common types are kinesis, taxis, and migration</a:t>
            </a:r>
          </a:p>
        </p:txBody>
      </p:sp>
    </p:spTree>
    <p:extLst>
      <p:ext uri="{BB962C8B-B14F-4D97-AF65-F5344CB8AC3E}">
        <p14:creationId xmlns:p14="http://schemas.microsoft.com/office/powerpoint/2010/main" val="2807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722864"/>
          </a:xfrm>
        </p:spPr>
        <p:txBody>
          <a:bodyPr/>
          <a:lstStyle/>
          <a:p>
            <a:r>
              <a:rPr lang="en-US" dirty="0" smtClean="0"/>
              <a:t>Kinesis </a:t>
            </a:r>
            <a:endParaRPr lang="en-US" dirty="0"/>
          </a:p>
        </p:txBody>
      </p:sp>
      <p:sp>
        <p:nvSpPr>
          <p:cNvPr id="3" name="Content Placeholder 2"/>
          <p:cNvSpPr>
            <a:spLocks noGrp="1"/>
          </p:cNvSpPr>
          <p:nvPr>
            <p:ph idx="1"/>
          </p:nvPr>
        </p:nvSpPr>
        <p:spPr>
          <a:xfrm>
            <a:off x="1066800" y="1600200"/>
            <a:ext cx="6777317" cy="952948"/>
          </a:xfrm>
        </p:spPr>
        <p:txBody>
          <a:bodyPr/>
          <a:lstStyle/>
          <a:p>
            <a:r>
              <a:rPr lang="en-US" dirty="0" smtClean="0"/>
              <a:t>Kinesis – a simple change in activity or turning rate in response to stimulus</a:t>
            </a:r>
          </a:p>
          <a:p>
            <a:pPr marL="68580" indent="0">
              <a:buNone/>
            </a:pPr>
            <a:endParaRPr lang="en-US" dirty="0"/>
          </a:p>
        </p:txBody>
      </p:sp>
      <p:sp>
        <p:nvSpPr>
          <p:cNvPr id="4" name="TextBox 3"/>
          <p:cNvSpPr txBox="1"/>
          <p:nvPr/>
        </p:nvSpPr>
        <p:spPr>
          <a:xfrm>
            <a:off x="1143000" y="2667000"/>
            <a:ext cx="6248400" cy="1908215"/>
          </a:xfrm>
          <a:prstGeom prst="rect">
            <a:avLst/>
          </a:prstGeom>
          <a:noFill/>
        </p:spPr>
        <p:txBody>
          <a:bodyPr wrap="square" rtlCol="0">
            <a:spAutoFit/>
          </a:bodyPr>
          <a:lstStyle/>
          <a:p>
            <a:r>
              <a:rPr lang="en-US" sz="2000" dirty="0" smtClean="0"/>
              <a:t>Example: A sow bug becomes more active in dry areas and less active in moist areas. It survives best in moist environments, and since they move more in dry areas and less in moist areas, they are more likely to find and stay in the moist areas.</a:t>
            </a:r>
          </a:p>
          <a:p>
            <a:endParaRPr lang="en-US" dirty="0"/>
          </a:p>
        </p:txBody>
      </p:sp>
      <p:pic>
        <p:nvPicPr>
          <p:cNvPr id="2058" name="Picture 10" descr="http://www.solpugid.com/cabiota/sowbug.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0900" y="4575214"/>
            <a:ext cx="1752600" cy="1162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402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875264"/>
          </a:xfrm>
        </p:spPr>
        <p:txBody>
          <a:bodyPr/>
          <a:lstStyle/>
          <a:p>
            <a:r>
              <a:rPr lang="en-US" dirty="0" smtClean="0"/>
              <a:t>Taxis</a:t>
            </a:r>
            <a:endParaRPr lang="en-US" dirty="0"/>
          </a:p>
        </p:txBody>
      </p:sp>
      <p:sp>
        <p:nvSpPr>
          <p:cNvPr id="3" name="Content Placeholder 2"/>
          <p:cNvSpPr>
            <a:spLocks noGrp="1"/>
          </p:cNvSpPr>
          <p:nvPr>
            <p:ph idx="1"/>
          </p:nvPr>
        </p:nvSpPr>
        <p:spPr>
          <a:xfrm>
            <a:off x="1066800" y="1600200"/>
            <a:ext cx="6777317" cy="1333948"/>
          </a:xfrm>
        </p:spPr>
        <p:txBody>
          <a:bodyPr/>
          <a:lstStyle/>
          <a:p>
            <a:r>
              <a:rPr lang="en-US" dirty="0" smtClean="0"/>
              <a:t>Taxis – automatic, oriented movement toward (positive taxis) or away from (negative taxis) some stimulus</a:t>
            </a:r>
            <a:endParaRPr lang="en-US" dirty="0"/>
          </a:p>
        </p:txBody>
      </p:sp>
      <p:sp>
        <p:nvSpPr>
          <p:cNvPr id="4" name="TextBox 3"/>
          <p:cNvSpPr txBox="1"/>
          <p:nvPr/>
        </p:nvSpPr>
        <p:spPr>
          <a:xfrm>
            <a:off x="1219200" y="2976633"/>
            <a:ext cx="5943600" cy="1631216"/>
          </a:xfrm>
          <a:prstGeom prst="rect">
            <a:avLst/>
          </a:prstGeom>
          <a:noFill/>
        </p:spPr>
        <p:txBody>
          <a:bodyPr wrap="square" rtlCol="0">
            <a:spAutoFit/>
          </a:bodyPr>
          <a:lstStyle/>
          <a:p>
            <a:r>
              <a:rPr lang="en-US" sz="2000" dirty="0" smtClean="0"/>
              <a:t>Example: Trout show positive </a:t>
            </a:r>
            <a:r>
              <a:rPr lang="en-US" sz="2000" dirty="0" err="1" smtClean="0"/>
              <a:t>rheotaxis</a:t>
            </a:r>
            <a:r>
              <a:rPr lang="en-US" sz="2000" dirty="0"/>
              <a:t> </a:t>
            </a:r>
            <a:r>
              <a:rPr lang="en-US" sz="2000" dirty="0" smtClean="0"/>
              <a:t>by swimming or orienting themselves in an upstream direction. This prevents the fish from being swept away and keeps them facing the direction from which food will come.</a:t>
            </a:r>
          </a:p>
        </p:txBody>
      </p:sp>
      <p:pic>
        <p:nvPicPr>
          <p:cNvPr id="5124" name="Picture 4" descr="http://www.nwfish.com/Trout/brown_trou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761357"/>
            <a:ext cx="3200400" cy="1616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019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024744" cy="799064"/>
          </a:xfrm>
        </p:spPr>
        <p:txBody>
          <a:bodyPr/>
          <a:lstStyle/>
          <a:p>
            <a:r>
              <a:rPr lang="en-US" dirty="0" smtClean="0"/>
              <a:t>Migration</a:t>
            </a:r>
            <a:endParaRPr lang="en-US" dirty="0"/>
          </a:p>
        </p:txBody>
      </p:sp>
      <p:sp>
        <p:nvSpPr>
          <p:cNvPr id="3" name="Content Placeholder 2"/>
          <p:cNvSpPr>
            <a:spLocks noGrp="1"/>
          </p:cNvSpPr>
          <p:nvPr>
            <p:ph idx="1"/>
          </p:nvPr>
        </p:nvSpPr>
        <p:spPr>
          <a:xfrm>
            <a:off x="1066800" y="1600200"/>
            <a:ext cx="6777317" cy="2543031"/>
          </a:xfrm>
        </p:spPr>
        <p:txBody>
          <a:bodyPr>
            <a:normAutofit fontScale="77500" lnSpcReduction="20000"/>
          </a:bodyPr>
          <a:lstStyle/>
          <a:p>
            <a:r>
              <a:rPr lang="en-US" dirty="0" smtClean="0"/>
              <a:t>Studies show that migratory behavior in birds is genetically programmed</a:t>
            </a:r>
          </a:p>
          <a:p>
            <a:pPr marL="68580" indent="0">
              <a:buNone/>
            </a:pPr>
            <a:endParaRPr lang="en-US" dirty="0"/>
          </a:p>
          <a:p>
            <a:pPr marL="68580" indent="0">
              <a:buNone/>
            </a:pPr>
            <a:r>
              <a:rPr lang="en-US" dirty="0" smtClean="0"/>
              <a:t>Example: The blackcap is a bird that varies in migratory behavior. Some populations migrate, while others do not. Captive migratory blackcaps exhibit “migratory restlessness”. According to studies, when members of migratory populations of blackcaps were bred with members of </a:t>
            </a:r>
            <a:r>
              <a:rPr lang="en-US" dirty="0" err="1" smtClean="0"/>
              <a:t>nonmigratory</a:t>
            </a:r>
            <a:r>
              <a:rPr lang="en-US" dirty="0" smtClean="0"/>
              <a:t> populations, 40% of the offspring exhibited migratory restlessness.</a:t>
            </a:r>
            <a:endParaRPr lang="en-US" dirty="0"/>
          </a:p>
        </p:txBody>
      </p:sp>
      <p:pic>
        <p:nvPicPr>
          <p:cNvPr id="6146" name="Picture 2" descr="http://3.bp.blogspot.com/-wkiMwf97sbA/TbgTzkoueCI/AAAAAAAAAdQ/Y1F7urViMfI/s1600/Peter%2BSeaton%2BBlackcap.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6095" y="4267200"/>
            <a:ext cx="2038350" cy="2038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038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Ecology</a:t>
            </a:r>
            <a:endParaRPr lang="en-US" dirty="0"/>
          </a:p>
        </p:txBody>
      </p:sp>
      <p:sp>
        <p:nvSpPr>
          <p:cNvPr id="3" name="Content Placeholder 2"/>
          <p:cNvSpPr>
            <a:spLocks noGrp="1"/>
          </p:cNvSpPr>
          <p:nvPr>
            <p:ph idx="1"/>
          </p:nvPr>
        </p:nvSpPr>
        <p:spPr/>
        <p:txBody>
          <a:bodyPr/>
          <a:lstStyle/>
          <a:p>
            <a:r>
              <a:rPr lang="en-US" dirty="0" smtClean="0"/>
              <a:t>Behavioral Ecology – the study of how animal behavior is controlled and how it develops, evolves, and contributes to survival and reproductive success</a:t>
            </a:r>
          </a:p>
          <a:p>
            <a:r>
              <a:rPr lang="en-US" dirty="0" smtClean="0"/>
              <a:t>Behavior – everything an animal does and how it does it</a:t>
            </a:r>
            <a:endParaRPr lang="en-US" dirty="0"/>
          </a:p>
        </p:txBody>
      </p:sp>
    </p:spTree>
    <p:extLst>
      <p:ext uri="{BB962C8B-B14F-4D97-AF65-F5344CB8AC3E}">
        <p14:creationId xmlns:p14="http://schemas.microsoft.com/office/powerpoint/2010/main" val="1648482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043493" y="2323652"/>
            <a:ext cx="3376108" cy="3508977"/>
          </a:xfrm>
        </p:spPr>
        <p:txBody>
          <a:bodyPr/>
          <a:lstStyle/>
          <a:p>
            <a:r>
              <a:rPr lang="en-US" dirty="0" smtClean="0"/>
              <a:t>Juvenile songbirds can learn to copy a song it hears an adult of its species singing</a:t>
            </a:r>
            <a:endParaRPr lang="en-US" dirty="0"/>
          </a:p>
        </p:txBody>
      </p:sp>
      <p:pic>
        <p:nvPicPr>
          <p:cNvPr id="1026" name="Picture 2" descr="http://t0.gstatic.com/images?q=tbn:ANd9GcQWHkdg5p5_padeW1sd8-wRQcPqBBmLjiDaeoA53NhE5TkJBv9Jp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085109"/>
            <a:ext cx="3571875" cy="2857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114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664"/>
            <a:ext cx="7391400" cy="1143000"/>
          </a:xfrm>
        </p:spPr>
        <p:txBody>
          <a:bodyPr>
            <a:normAutofit fontScale="90000"/>
          </a:bodyPr>
          <a:lstStyle/>
          <a:p>
            <a:r>
              <a:rPr lang="en-US" dirty="0" smtClean="0"/>
              <a:t>Proximate vs. Ultimate Questions</a:t>
            </a:r>
            <a:endParaRPr lang="en-US" dirty="0"/>
          </a:p>
        </p:txBody>
      </p:sp>
      <p:sp>
        <p:nvSpPr>
          <p:cNvPr id="3" name="Content Placeholder 2"/>
          <p:cNvSpPr>
            <a:spLocks noGrp="1"/>
          </p:cNvSpPr>
          <p:nvPr>
            <p:ph idx="1"/>
          </p:nvPr>
        </p:nvSpPr>
        <p:spPr/>
        <p:txBody>
          <a:bodyPr/>
          <a:lstStyle/>
          <a:p>
            <a:r>
              <a:rPr lang="en-US" dirty="0" smtClean="0"/>
              <a:t>Proximate Questions – focus on the environmental stimuli, if any, that trigger a behavior, and the genetic, physiological, and anatomical mechanisms underlying a behavioral act; “how” questions</a:t>
            </a:r>
          </a:p>
          <a:p>
            <a:r>
              <a:rPr lang="en-US" dirty="0" smtClean="0"/>
              <a:t>Ultimate Questions – evolutionary significance of a behavior; “why” questions</a:t>
            </a:r>
          </a:p>
        </p:txBody>
      </p:sp>
    </p:spTree>
    <p:extLst>
      <p:ext uri="{BB962C8B-B14F-4D97-AF65-F5344CB8AC3E}">
        <p14:creationId xmlns:p14="http://schemas.microsoft.com/office/powerpoint/2010/main" val="1129822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3452310" cy="1143000"/>
          </a:xfrm>
        </p:spPr>
        <p:txBody>
          <a:bodyPr/>
          <a:lstStyle/>
          <a:p>
            <a:r>
              <a:rPr lang="en-US" dirty="0" smtClean="0"/>
              <a:t>Ethology</a:t>
            </a:r>
            <a:endParaRPr lang="en-US" dirty="0"/>
          </a:p>
        </p:txBody>
      </p:sp>
      <p:sp>
        <p:nvSpPr>
          <p:cNvPr id="3" name="Content Placeholder 2"/>
          <p:cNvSpPr>
            <a:spLocks noGrp="1"/>
          </p:cNvSpPr>
          <p:nvPr>
            <p:ph sz="quarter" idx="13"/>
          </p:nvPr>
        </p:nvSpPr>
        <p:spPr>
          <a:xfrm>
            <a:off x="457200" y="1752600"/>
            <a:ext cx="2895600" cy="3493008"/>
          </a:xfrm>
        </p:spPr>
        <p:txBody>
          <a:bodyPr/>
          <a:lstStyle/>
          <a:p>
            <a:r>
              <a:rPr lang="en-US" dirty="0" smtClean="0"/>
              <a:t>Ethology – scientific study of how animals behave, particularly in their natural environments</a:t>
            </a:r>
          </a:p>
        </p:txBody>
      </p:sp>
      <p:sp>
        <p:nvSpPr>
          <p:cNvPr id="4" name="Content Placeholder 3"/>
          <p:cNvSpPr>
            <a:spLocks noGrp="1"/>
          </p:cNvSpPr>
          <p:nvPr>
            <p:ph sz="quarter" idx="14"/>
          </p:nvPr>
        </p:nvSpPr>
        <p:spPr>
          <a:xfrm>
            <a:off x="3352800" y="1828800"/>
            <a:ext cx="5257800" cy="4358639"/>
          </a:xfrm>
        </p:spPr>
        <p:txBody>
          <a:bodyPr>
            <a:normAutofit fontScale="92500" lnSpcReduction="10000"/>
          </a:bodyPr>
          <a:lstStyle/>
          <a:p>
            <a:r>
              <a:rPr lang="en-US" dirty="0" smtClean="0"/>
              <a:t>Four Questions to consider:</a:t>
            </a:r>
          </a:p>
          <a:p>
            <a:pPr marL="525780" indent="-457200">
              <a:buAutoNum type="arabicPeriod"/>
            </a:pPr>
            <a:r>
              <a:rPr lang="en-US" dirty="0" smtClean="0"/>
              <a:t>What is the mechanistic basis of the behavior (chemical, anatomical, physiological)?</a:t>
            </a:r>
          </a:p>
          <a:p>
            <a:pPr marL="525780" indent="-457200">
              <a:buAutoNum type="arabicPeriod"/>
            </a:pPr>
            <a:r>
              <a:rPr lang="en-US" dirty="0" smtClean="0"/>
              <a:t>How does development of the animal (zygote -&gt; individual) influence behavior?</a:t>
            </a:r>
          </a:p>
          <a:p>
            <a:pPr marL="525780" indent="-457200">
              <a:buAutoNum type="arabicPeriod"/>
            </a:pPr>
            <a:r>
              <a:rPr lang="en-US" dirty="0" smtClean="0"/>
              <a:t>What is the evolutionary history of the behavior?</a:t>
            </a:r>
          </a:p>
          <a:p>
            <a:pPr marL="525780" indent="-457200">
              <a:buAutoNum type="arabicPeriod"/>
            </a:pPr>
            <a:r>
              <a:rPr lang="en-US" dirty="0" smtClean="0"/>
              <a:t>How does behavior contribute to survival and reproduction (fitness)?</a:t>
            </a:r>
            <a:endParaRPr lang="en-US" dirty="0"/>
          </a:p>
        </p:txBody>
      </p:sp>
    </p:spTree>
    <p:extLst>
      <p:ext uri="{BB962C8B-B14F-4D97-AF65-F5344CB8AC3E}">
        <p14:creationId xmlns:p14="http://schemas.microsoft.com/office/powerpoint/2010/main" val="1817672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Fixed Action Patterns</a:t>
            </a:r>
            <a:endParaRPr lang="en-US" dirty="0"/>
          </a:p>
        </p:txBody>
      </p:sp>
      <p:sp>
        <p:nvSpPr>
          <p:cNvPr id="6" name="Content Placeholder 5"/>
          <p:cNvSpPr>
            <a:spLocks noGrp="1"/>
          </p:cNvSpPr>
          <p:nvPr>
            <p:ph idx="1"/>
          </p:nvPr>
        </p:nvSpPr>
        <p:spPr/>
        <p:txBody>
          <a:bodyPr/>
          <a:lstStyle/>
          <a:p>
            <a:r>
              <a:rPr lang="en-US" dirty="0" smtClean="0"/>
              <a:t>Fixed Action Pattern (FAP) – sequence of unlearned behavioral acts that is essentially unchangeable and, once initiated, usually carried to completion</a:t>
            </a:r>
          </a:p>
          <a:p>
            <a:r>
              <a:rPr lang="en-US" dirty="0" smtClean="0"/>
              <a:t>Sign stimulus – external sensory stimulus that triggers a FAP</a:t>
            </a:r>
            <a:endParaRPr lang="en-US" dirty="0"/>
          </a:p>
        </p:txBody>
      </p:sp>
    </p:spTree>
    <p:extLst>
      <p:ext uri="{BB962C8B-B14F-4D97-AF65-F5344CB8AC3E}">
        <p14:creationId xmlns:p14="http://schemas.microsoft.com/office/powerpoint/2010/main" val="330555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1100224425\AppData\Local\Microsoft\Windows\Temporary Internet Files\Content.IE5\9Z8LA5H6\MC9000840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286" y="2019567"/>
            <a:ext cx="3132316" cy="12666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1100224425\AppData\Local\Microsoft\Windows\Temporary Internet Files\Content.IE5\9Z8LA5H6\MC900084040[1].wmf"/>
          <p:cNvPicPr>
            <a:picLocks noChangeAspect="1" noChangeArrowheads="1"/>
          </p:cNvPicPr>
          <p:nvPr/>
        </p:nvPicPr>
        <p:blipFill>
          <a:blip r:embed="rId2" cstate="print">
            <a:duotone>
              <a:prstClr val="black"/>
              <a:srgbClr val="009999">
                <a:tint val="45000"/>
                <a:satMod val="400000"/>
              </a:srgbClr>
            </a:duotone>
            <a:extLst>
              <a:ext uri="{28A0092B-C50C-407E-A947-70E740481C1C}">
                <a14:useLocalDpi xmlns:a14="http://schemas.microsoft.com/office/drawing/2010/main" val="0"/>
              </a:ext>
            </a:extLst>
          </a:blip>
          <a:srcRect/>
          <a:stretch>
            <a:fillRect/>
          </a:stretch>
        </p:blipFill>
        <p:spPr bwMode="auto">
          <a:xfrm>
            <a:off x="762000" y="2013789"/>
            <a:ext cx="3160889" cy="127824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533400" y="685800"/>
            <a:ext cx="7696200" cy="685800"/>
          </a:xfrm>
        </p:spPr>
        <p:txBody>
          <a:bodyPr>
            <a:normAutofit fontScale="90000"/>
          </a:bodyPr>
          <a:lstStyle/>
          <a:p>
            <a:r>
              <a:rPr lang="en-US" dirty="0" smtClean="0"/>
              <a:t>Male Three-</a:t>
            </a:r>
            <a:r>
              <a:rPr lang="en-US" dirty="0" err="1" smtClean="0"/>
              <a:t>Spined</a:t>
            </a:r>
            <a:r>
              <a:rPr lang="en-US" dirty="0" smtClean="0"/>
              <a:t> Stickleback</a:t>
            </a:r>
            <a:endParaRPr lang="en-US" dirty="0"/>
          </a:p>
        </p:txBody>
      </p:sp>
      <p:sp>
        <p:nvSpPr>
          <p:cNvPr id="7" name="Content Placeholder 5"/>
          <p:cNvSpPr>
            <a:spLocks noGrp="1"/>
          </p:cNvSpPr>
          <p:nvPr>
            <p:ph idx="1"/>
          </p:nvPr>
        </p:nvSpPr>
        <p:spPr>
          <a:xfrm>
            <a:off x="3733800" y="1371600"/>
            <a:ext cx="4900108" cy="876748"/>
          </a:xfrm>
        </p:spPr>
        <p:txBody>
          <a:bodyPr>
            <a:normAutofit fontScale="92500"/>
          </a:bodyPr>
          <a:lstStyle/>
          <a:p>
            <a:pPr marL="68580" indent="0">
              <a:buNone/>
            </a:pPr>
            <a:r>
              <a:rPr lang="en-US" dirty="0" smtClean="0"/>
              <a:t>1. Male stickleback fish sees red underside of intruding male.</a:t>
            </a:r>
          </a:p>
        </p:txBody>
      </p:sp>
      <p:pic>
        <p:nvPicPr>
          <p:cNvPr id="1028" name="Picture 4" descr="C:\Users\1100224425\AppData\Local\Microsoft\Windows\Temporary Internet Files\Content.IE5\9Z8LA5H6\MC9000840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410200" y="2072770"/>
            <a:ext cx="2869194" cy="1160281"/>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5"/>
          <p:cNvSpPr txBox="1">
            <a:spLocks/>
          </p:cNvSpPr>
          <p:nvPr/>
        </p:nvSpPr>
        <p:spPr>
          <a:xfrm>
            <a:off x="3733800" y="3233051"/>
            <a:ext cx="4900108" cy="876748"/>
          </a:xfrm>
          <a:prstGeom prst="rect">
            <a:avLst/>
          </a:prstGeom>
        </p:spPr>
        <p:txBody>
          <a:bodyPr vert="horz" lIns="91440" tIns="45720" rIns="91440" bIns="45720" rtlCol="0">
            <a:normAutofit fontScale="850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None/>
            </a:pPr>
            <a:r>
              <a:rPr lang="en-US" dirty="0" smtClean="0"/>
              <a:t>2. Red underside of intruding male triggers aggression in the stickleback, and it attacks the intruder</a:t>
            </a:r>
          </a:p>
        </p:txBody>
      </p:sp>
      <p:sp>
        <p:nvSpPr>
          <p:cNvPr id="4" name="Explosion 1 3"/>
          <p:cNvSpPr/>
          <p:nvPr/>
        </p:nvSpPr>
        <p:spPr>
          <a:xfrm>
            <a:off x="4310743" y="2083656"/>
            <a:ext cx="1828800" cy="14478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06043" y="2514600"/>
            <a:ext cx="838200" cy="369332"/>
          </a:xfrm>
          <a:prstGeom prst="rect">
            <a:avLst/>
          </a:prstGeom>
          <a:noFill/>
        </p:spPr>
        <p:txBody>
          <a:bodyPr wrap="square" rtlCol="0">
            <a:spAutoFit/>
          </a:bodyPr>
          <a:lstStyle/>
          <a:p>
            <a:r>
              <a:rPr lang="en-US" dirty="0" smtClean="0"/>
              <a:t>POW!</a:t>
            </a:r>
            <a:endParaRPr lang="en-US" dirty="0"/>
          </a:p>
        </p:txBody>
      </p:sp>
      <p:sp>
        <p:nvSpPr>
          <p:cNvPr id="8" name="TextBox 7"/>
          <p:cNvSpPr txBox="1"/>
          <p:nvPr/>
        </p:nvSpPr>
        <p:spPr>
          <a:xfrm>
            <a:off x="609600" y="4267200"/>
            <a:ext cx="3886200" cy="1477328"/>
          </a:xfrm>
          <a:prstGeom prst="rect">
            <a:avLst/>
          </a:prstGeom>
          <a:noFill/>
        </p:spPr>
        <p:txBody>
          <a:bodyPr wrap="square" rtlCol="0">
            <a:spAutoFit/>
          </a:bodyPr>
          <a:lstStyle/>
          <a:p>
            <a:r>
              <a:rPr lang="en-US" dirty="0" smtClean="0"/>
              <a:t>Proximate Cause:</a:t>
            </a:r>
          </a:p>
          <a:p>
            <a:r>
              <a:rPr lang="en-US" dirty="0" smtClean="0"/>
              <a:t>The red belly of the intruding male acts as a sign stimulus that releases aggression in a male stickleback.</a:t>
            </a:r>
            <a:endParaRPr lang="en-US" dirty="0"/>
          </a:p>
        </p:txBody>
      </p:sp>
      <p:sp>
        <p:nvSpPr>
          <p:cNvPr id="13" name="TextBox 12"/>
          <p:cNvSpPr txBox="1"/>
          <p:nvPr/>
        </p:nvSpPr>
        <p:spPr>
          <a:xfrm>
            <a:off x="4627965" y="4267200"/>
            <a:ext cx="4038600" cy="1754326"/>
          </a:xfrm>
          <a:prstGeom prst="rect">
            <a:avLst/>
          </a:prstGeom>
          <a:noFill/>
        </p:spPr>
        <p:txBody>
          <a:bodyPr wrap="square" rtlCol="0">
            <a:spAutoFit/>
          </a:bodyPr>
          <a:lstStyle/>
          <a:p>
            <a:r>
              <a:rPr lang="en-US" dirty="0" smtClean="0"/>
              <a:t>Ultimate Cause:</a:t>
            </a:r>
          </a:p>
          <a:p>
            <a:r>
              <a:rPr lang="en-US" dirty="0" smtClean="0"/>
              <a:t>By chasing away other male sticklebacks, a male decreases the chance that eggs laid in his nesting territory will be fertilized by another male.</a:t>
            </a:r>
            <a:endParaRPr lang="en-US" dirty="0"/>
          </a:p>
        </p:txBody>
      </p:sp>
    </p:spTree>
    <p:extLst>
      <p:ext uri="{BB962C8B-B14F-4D97-AF65-F5344CB8AC3E}">
        <p14:creationId xmlns:p14="http://schemas.microsoft.com/office/powerpoint/2010/main" val="326482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xit" presetSubtype="0" fill="hold" nodeType="afterEffect">
                                  <p:stCondLst>
                                    <p:cond delay="0"/>
                                  </p:stCondLst>
                                  <p:childTnLst>
                                    <p:set>
                                      <p:cBhvr>
                                        <p:cTn id="15" dur="1" fill="hold">
                                          <p:stCondLst>
                                            <p:cond delay="0"/>
                                          </p:stCondLst>
                                        </p:cTn>
                                        <p:tgtEl>
                                          <p:spTgt spid="1026"/>
                                        </p:tgtEl>
                                        <p:attrNameLst>
                                          <p:attrName>style.visibility</p:attrName>
                                        </p:attrNameLst>
                                      </p:cBhvr>
                                      <p:to>
                                        <p:strVal val="hidden"/>
                                      </p:to>
                                    </p:set>
                                  </p:childTnLst>
                                </p:cTn>
                              </p:par>
                              <p:par>
                                <p:cTn id="16" presetID="0" presetClass="path" presetSubtype="0" accel="50000" decel="50000" fill="hold" nodeType="withEffect">
                                  <p:stCondLst>
                                    <p:cond delay="2000"/>
                                  </p:stCondLst>
                                  <p:childTnLst>
                                    <p:animMotion origin="layout" path="M -1.66667E-6 -2.96296E-6 C 0.01302 0.00139 0.02535 0.0044 0.03819 0.00625 C 0.05538 0.01227 0.07291 0.0081 0.09045 0.00625 C 0.12274 0.00741 0.15364 0.00949 0.18576 0.00949 " pathEditMode="relative" ptsTypes="fffA">
                                      <p:cBhvr>
                                        <p:cTn id="17" dur="1000" fill="hold"/>
                                        <p:tgtEl>
                                          <p:spTgt spid="1027"/>
                                        </p:tgtEl>
                                        <p:attrNameLst>
                                          <p:attrName>ppt_x</p:attrName>
                                          <p:attrName>ppt_y</p:attrName>
                                        </p:attrNameLst>
                                      </p:cBhvr>
                                    </p:animMotion>
                                  </p:childTnLst>
                                </p:cTn>
                              </p:par>
                            </p:childTnLst>
                          </p:cTn>
                        </p:par>
                        <p:par>
                          <p:cTn id="18" fill="hold">
                            <p:stCondLst>
                              <p:cond delay="3000"/>
                            </p:stCondLst>
                            <p:childTnLst>
                              <p:par>
                                <p:cTn id="19" presetID="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P spid="4" grpId="0" animBg="1"/>
      <p:bldP spid="5" grpId="0"/>
      <p:bldP spid="8"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Imprinting</a:t>
            </a:r>
            <a:endParaRPr lang="en-US" dirty="0"/>
          </a:p>
        </p:txBody>
      </p:sp>
      <p:sp>
        <p:nvSpPr>
          <p:cNvPr id="3" name="Content Placeholder 2"/>
          <p:cNvSpPr>
            <a:spLocks noGrp="1"/>
          </p:cNvSpPr>
          <p:nvPr>
            <p:ph idx="1"/>
          </p:nvPr>
        </p:nvSpPr>
        <p:spPr/>
        <p:txBody>
          <a:bodyPr/>
          <a:lstStyle/>
          <a:p>
            <a:r>
              <a:rPr lang="en-US" dirty="0" smtClean="0"/>
              <a:t>Imprinting – a type of behavior that includes both learning and innate components and is generally irreversible</a:t>
            </a:r>
          </a:p>
          <a:p>
            <a:r>
              <a:rPr lang="en-US" dirty="0" smtClean="0"/>
              <a:t>Sensitive period – a limited phase in an animal’s development that is the only time when certain behaviors can be learned</a:t>
            </a:r>
            <a:endParaRPr lang="en-US" dirty="0"/>
          </a:p>
        </p:txBody>
      </p:sp>
    </p:spTree>
    <p:extLst>
      <p:ext uri="{BB962C8B-B14F-4D97-AF65-F5344CB8AC3E}">
        <p14:creationId xmlns:p14="http://schemas.microsoft.com/office/powerpoint/2010/main" val="250335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C:\Users\1100224425\AppData\Local\Microsoft\Windows\Temporary Internet Files\Content.IE5\SJ7P1IRY\MC90038260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533" y="2268855"/>
            <a:ext cx="2575377" cy="257537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457200"/>
            <a:ext cx="3833310" cy="722864"/>
          </a:xfrm>
        </p:spPr>
        <p:txBody>
          <a:bodyPr>
            <a:normAutofit fontScale="90000"/>
          </a:bodyPr>
          <a:lstStyle/>
          <a:p>
            <a:r>
              <a:rPr lang="en-US" dirty="0" smtClean="0"/>
              <a:t>Graylag Geese</a:t>
            </a:r>
            <a:endParaRPr lang="en-US" dirty="0"/>
          </a:p>
        </p:txBody>
      </p:sp>
      <p:sp>
        <p:nvSpPr>
          <p:cNvPr id="3" name="Content Placeholder 2"/>
          <p:cNvSpPr>
            <a:spLocks noGrp="1"/>
          </p:cNvSpPr>
          <p:nvPr>
            <p:ph idx="1"/>
          </p:nvPr>
        </p:nvSpPr>
        <p:spPr>
          <a:xfrm>
            <a:off x="4953000" y="914401"/>
            <a:ext cx="3733800" cy="1066800"/>
          </a:xfrm>
        </p:spPr>
        <p:txBody>
          <a:bodyPr>
            <a:normAutofit fontScale="92500" lnSpcReduction="10000"/>
          </a:bodyPr>
          <a:lstStyle/>
          <a:p>
            <a:pPr marL="68580" indent="0">
              <a:buNone/>
            </a:pPr>
            <a:r>
              <a:rPr lang="en-US" dirty="0" smtClean="0"/>
              <a:t>1. Young geese see the mother moving away from the nest. </a:t>
            </a:r>
            <a:endParaRPr lang="en-US" dirty="0"/>
          </a:p>
        </p:txBody>
      </p:sp>
      <p:pic>
        <p:nvPicPr>
          <p:cNvPr id="2050" name="Picture 2" descr="C:\Users\1100224425\AppData\Local\Microsoft\Windows\Temporary Internet Files\Content.IE5\TMRM8J4T\MC9000020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319645" y="2810368"/>
            <a:ext cx="662138" cy="7461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1100224425\AppData\Local\Microsoft\Windows\Temporary Internet Files\Content.IE5\TMRM8J4T\MC9000020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807221" y="2903650"/>
            <a:ext cx="642113" cy="72360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1100224425\AppData\Local\Microsoft\Windows\Temporary Internet Files\Content.IE5\TMRM8J4T\MC9000020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990600" y="3170123"/>
            <a:ext cx="685800" cy="7728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1100224425\AppData\Local\Microsoft\Windows\Temporary Internet Files\Content.IE5\TMRM8J4T\MC9000020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517811" y="3277734"/>
            <a:ext cx="762000" cy="85871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1100224425\AppData\Local\Microsoft\Windows\Temporary Internet Files\Content.IE5\SJ7P1IRY\MC90008394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5356" y="2120307"/>
            <a:ext cx="2031661" cy="1654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00600" y="3942961"/>
            <a:ext cx="3886200" cy="769441"/>
          </a:xfrm>
          <a:prstGeom prst="rect">
            <a:avLst/>
          </a:prstGeom>
          <a:noFill/>
        </p:spPr>
        <p:txBody>
          <a:bodyPr wrap="square" rtlCol="0">
            <a:spAutoFit/>
          </a:bodyPr>
          <a:lstStyle/>
          <a:p>
            <a:r>
              <a:rPr lang="en-US" sz="2200" dirty="0" smtClean="0"/>
              <a:t>2. Young geese follow and imprint on their mother. </a:t>
            </a:r>
            <a:endParaRPr lang="en-US" sz="2200" dirty="0"/>
          </a:p>
        </p:txBody>
      </p:sp>
      <p:sp>
        <p:nvSpPr>
          <p:cNvPr id="12" name="TextBox 11"/>
          <p:cNvSpPr txBox="1"/>
          <p:nvPr/>
        </p:nvSpPr>
        <p:spPr>
          <a:xfrm>
            <a:off x="506234" y="4953000"/>
            <a:ext cx="3886200" cy="1477328"/>
          </a:xfrm>
          <a:prstGeom prst="rect">
            <a:avLst/>
          </a:prstGeom>
          <a:noFill/>
        </p:spPr>
        <p:txBody>
          <a:bodyPr wrap="square" rtlCol="0">
            <a:spAutoFit/>
          </a:bodyPr>
          <a:lstStyle/>
          <a:p>
            <a:r>
              <a:rPr lang="en-US" dirty="0" smtClean="0"/>
              <a:t>Proximate Cause:</a:t>
            </a:r>
          </a:p>
          <a:p>
            <a:r>
              <a:rPr lang="en-US" dirty="0" smtClean="0"/>
              <a:t>During the sensitive period, the young geese observe their mother moving away from them and calling.</a:t>
            </a:r>
            <a:endParaRPr lang="en-US" dirty="0"/>
          </a:p>
        </p:txBody>
      </p:sp>
      <p:sp>
        <p:nvSpPr>
          <p:cNvPr id="13" name="TextBox 12"/>
          <p:cNvSpPr txBox="1"/>
          <p:nvPr/>
        </p:nvSpPr>
        <p:spPr>
          <a:xfrm>
            <a:off x="4495800" y="4953000"/>
            <a:ext cx="4038600" cy="1477328"/>
          </a:xfrm>
          <a:prstGeom prst="rect">
            <a:avLst/>
          </a:prstGeom>
          <a:noFill/>
        </p:spPr>
        <p:txBody>
          <a:bodyPr wrap="square" rtlCol="0">
            <a:spAutoFit/>
          </a:bodyPr>
          <a:lstStyle/>
          <a:p>
            <a:r>
              <a:rPr lang="en-US" dirty="0" smtClean="0"/>
              <a:t>Ultimate Cause:</a:t>
            </a:r>
          </a:p>
          <a:p>
            <a:r>
              <a:rPr lang="en-US" dirty="0" smtClean="0"/>
              <a:t>Geese that follow and imprint on their mother receive more care and learn necessary skills, and thus have a greater chance of survival.</a:t>
            </a:r>
            <a:endParaRPr lang="en-US" dirty="0"/>
          </a:p>
        </p:txBody>
      </p:sp>
    </p:spTree>
    <p:extLst>
      <p:ext uri="{BB962C8B-B14F-4D97-AF65-F5344CB8AC3E}">
        <p14:creationId xmlns:p14="http://schemas.microsoft.com/office/powerpoint/2010/main" val="120461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nodeType="afterEffect">
                                  <p:stCondLst>
                                    <p:cond delay="1000"/>
                                  </p:stCondLst>
                                  <p:childTnLst>
                                    <p:animMotion origin="layout" path="M -2.22222E-6 4.81481E-6 C 0.02188 0.00208 0.04358 0.00393 0.06528 -0.00208 C 0.10521 0.00092 0.14497 0.0037 0.1849 4.81481E-6 C 0.2033 -0.00625 0.22223 -0.0037 0.24098 -0.00208 C 0.25226 0.00301 0.26546 0.00255 0.27726 0.00393 C 0.28855 0.00903 0.30053 0.00347 0.31216 0.00208 C 0.33941 -0.00139 0.36667 -0.00208 0.39393 -0.00208 " pathEditMode="relative" ptsTypes="ffffffA">
                                      <p:cBhvr>
                                        <p:cTn id="9" dur="2000" fill="hold"/>
                                        <p:tgtEl>
                                          <p:spTgt spid="2054"/>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0" presetClass="path" presetSubtype="0" fill="hold" nodeType="withEffect">
                                  <p:stCondLst>
                                    <p:cond delay="0"/>
                                  </p:stCondLst>
                                  <p:childTnLst>
                                    <p:animMotion origin="layout" path="M 1.11111E-6 0.00069 C 0.01163 -0.00162 -0.00191 0.00185 0.00764 -0.00232 C 0.00903 -0.00278 0.01076 -0.00278 0.01215 -0.00324 C 0.02778 -0.0088 0.01545 -0.00579 0.02569 -0.0081 C 0.03385 -0.01343 0.02326 -0.00718 0.03333 -0.01111 C 0.03455 -0.01157 0.03524 -0.01273 0.03646 -0.01296 C 0.03785 -0.01366 0.03958 -0.01366 0.04097 -0.01412 C 0.0566 -0.01968 0.04427 -0.01667 0.05451 -0.01921 C 0.06285 -0.02454 0.05174 -0.01782 0.06215 -0.02199 C 0.06545 -0.02338 0.06476 -0.02477 0.06823 -0.02593 C 0.07101 -0.02685 0.07726 -0.02801 0.07726 -0.02778 C 0.08108 -0.03056 0.08264 -0.03195 0.08785 -0.03287 C 0.09358 -0.03657 0.08976 -0.03449 0.1 -0.03889 L 0.1 -0.03866 C 0.10729 -0.04329 0.11441 -0.04722 0.12274 -0.0507 C 0.12864 -0.05324 0.12274 -0.05232 0.12882 -0.05486 C 0.13316 -0.05648 0.14496 -0.05671 0.14705 -0.05671 C 0.16076 -0.05995 0.17517 -0.05972 0.18941 -0.06088 C 0.20017 -0.06273 0.1908 -0.06157 0.21215 -0.06088 C 0.24496 -0.05972 0.27778 -0.05903 0.31059 -0.05787 C 0.35434 -0.0588 0.39722 -0.05949 0.44097 -0.0588 C 0.45937 -0.05695 0.47587 -0.06088 0.49392 -0.06088 " pathEditMode="relative" rAng="0" ptsTypes="ffffffffffffFffffffffA">
                                      <p:cBhvr>
                                        <p:cTn id="15" dur="2000" fill="hold"/>
                                        <p:tgtEl>
                                          <p:spTgt spid="2052"/>
                                        </p:tgtEl>
                                        <p:attrNameLst>
                                          <p:attrName>ppt_x</p:attrName>
                                          <p:attrName>ppt_y</p:attrName>
                                        </p:attrNameLst>
                                      </p:cBhvr>
                                      <p:rCtr x="24601" y="-3125"/>
                                    </p:animMotion>
                                  </p:childTnLst>
                                </p:cTn>
                              </p:par>
                              <p:par>
                                <p:cTn id="16" presetID="0" presetClass="path" presetSubtype="0" accel="50000" decel="50000" fill="hold" nodeType="withEffect">
                                  <p:stCondLst>
                                    <p:cond delay="500"/>
                                  </p:stCondLst>
                                  <p:childTnLst>
                                    <p:animMotion origin="layout" path="M 1.11111E-6 2.59259E-6 C 0.11996 -0.00162 0.23906 -0.01088 0.35903 -0.01088 " pathEditMode="relative" rAng="0" ptsTypes="fA">
                                      <p:cBhvr>
                                        <p:cTn id="17" dur="2000" fill="hold"/>
                                        <p:tgtEl>
                                          <p:spTgt spid="2053"/>
                                        </p:tgtEl>
                                        <p:attrNameLst>
                                          <p:attrName>ppt_x</p:attrName>
                                          <p:attrName>ppt_y</p:attrName>
                                        </p:attrNameLst>
                                      </p:cBhvr>
                                      <p:rCtr x="17951" y="-556"/>
                                    </p:animMotion>
                                  </p:childTnLst>
                                </p:cTn>
                              </p:par>
                              <p:par>
                                <p:cTn id="18" presetID="0" presetClass="path" presetSubtype="0" accel="50000" decel="50000" fill="hold" nodeType="withEffect">
                                  <p:stCondLst>
                                    <p:cond delay="1000"/>
                                  </p:stCondLst>
                                  <p:childTnLst>
                                    <p:animMotion origin="layout" path="M 3.33333E-6 1.48148E-6 C 0.01267 -0.00185 0.01927 -0.00347 0.03073 -0.00533 C 0.0434 -0.01042 0.05625 -0.01389 0.06979 -0.01574 C 0.08107 -0.01921 0.10434 -0.02014 0.10434 -0.01921 C 0.11232 -0.02269 0.12031 -0.02523 0.1283 -0.02708 C 0.13455 -0.02871 0.14062 -0.02963 0.1467 -0.03125 C 0.15173 -0.03218 0.1618 -0.03403 0.1618 -0.0331 C 0.17222 -0.03912 0.18316 -0.03472 0.19392 -0.0382 C 0.2033 -0.0382 0.26909 -0.04074 0.28472 -0.03403 C 0.32864 -0.03565 0.3085 -0.03565 0.34583 -0.03565 " pathEditMode="relative" rAng="0" ptsTypes="fffffffffA">
                                      <p:cBhvr>
                                        <p:cTn id="19" dur="2000" fill="hold"/>
                                        <p:tgtEl>
                                          <p:spTgt spid="2051"/>
                                        </p:tgtEl>
                                        <p:attrNameLst>
                                          <p:attrName>ppt_x</p:attrName>
                                          <p:attrName>ppt_y</p:attrName>
                                        </p:attrNameLst>
                                      </p:cBhvr>
                                      <p:rCtr x="17292" y="-2037"/>
                                    </p:animMotion>
                                  </p:childTnLst>
                                </p:cTn>
                              </p:par>
                              <p:par>
                                <p:cTn id="20" presetID="0" presetClass="path" presetSubtype="0" accel="50000" decel="50000" fill="hold" nodeType="withEffect">
                                  <p:stCondLst>
                                    <p:cond delay="1500"/>
                                  </p:stCondLst>
                                  <p:childTnLst>
                                    <p:animMotion origin="layout" path="M -2.5E-6 -1.48148E-6 C 0.04202 0.00255 0.08386 0.00463 0.12587 0.00209 C 0.15018 0.00278 0.19862 0.00417 0.19862 0.00417 " pathEditMode="relative" ptsTypes="ffA">
                                      <p:cBhvr>
                                        <p:cTn id="21" dur="2000" fill="hold"/>
                                        <p:tgtEl>
                                          <p:spTgt spid="2050"/>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232</TotalTime>
  <Words>655</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Ecology Project p. 1106 – 110</vt:lpstr>
      <vt:lpstr>Behavioral Ecology</vt:lpstr>
      <vt:lpstr>Example</vt:lpstr>
      <vt:lpstr>Proximate vs. Ultimate Questions</vt:lpstr>
      <vt:lpstr>Ethology</vt:lpstr>
      <vt:lpstr>Fixed Action Patterns</vt:lpstr>
      <vt:lpstr>Male Three-Spined Stickleback</vt:lpstr>
      <vt:lpstr>Imprinting</vt:lpstr>
      <vt:lpstr>Graylag Geese</vt:lpstr>
      <vt:lpstr>Innate Behavior</vt:lpstr>
      <vt:lpstr>Kinesis </vt:lpstr>
      <vt:lpstr>Taxis</vt:lpstr>
      <vt:lpstr>Migration</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Project p. 1106 – 110</dc:title>
  <dc:creator>Windows User</dc:creator>
  <cp:lastModifiedBy>Windows User</cp:lastModifiedBy>
  <cp:revision>18</cp:revision>
  <dcterms:created xsi:type="dcterms:W3CDTF">2013-04-18T19:55:51Z</dcterms:created>
  <dcterms:modified xsi:type="dcterms:W3CDTF">2013-04-22T13:59:02Z</dcterms:modified>
</cp:coreProperties>
</file>